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</p:sldIdLst>
  <p:sldSz cy="5143500" cx="9144000"/>
  <p:notesSz cx="6858000" cy="9144000"/>
  <p:embeddedFontLst>
    <p:embeddedFont>
      <p:font typeface="Plus Jakarta Sans ExtraBold"/>
      <p:bold r:id="rId59"/>
      <p:boldItalic r:id="rId60"/>
    </p:embeddedFont>
    <p:embeddedFont>
      <p:font typeface="Plus Jakarta Sans"/>
      <p:regular r:id="rId61"/>
      <p:bold r:id="rId62"/>
      <p:italic r:id="rId63"/>
      <p:boldItalic r:id="rId64"/>
    </p:embeddedFont>
    <p:embeddedFont>
      <p:font typeface="Montserrat"/>
      <p:regular r:id="rId65"/>
      <p:bold r:id="rId66"/>
      <p:italic r:id="rId67"/>
      <p:boldItalic r:id="rId68"/>
    </p:embeddedFont>
    <p:embeddedFont>
      <p:font typeface="Plus Jakarta Sans SemiBold"/>
      <p:regular r:id="rId69"/>
      <p:bold r:id="rId70"/>
      <p:italic r:id="rId71"/>
      <p:boldItalic r:id="rId72"/>
    </p:embeddedFont>
    <p:embeddedFont>
      <p:font typeface="Plus Jakarta Sans Medium"/>
      <p:regular r:id="rId73"/>
      <p:bold r:id="rId74"/>
      <p:italic r:id="rId75"/>
      <p:boldItalic r:id="rId76"/>
    </p:embeddedFont>
    <p:embeddedFont>
      <p:font typeface="Caveat Medium"/>
      <p:regular r:id="rId77"/>
      <p:bold r:id="rId7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font" Target="fonts/PlusJakartaSansMedium-regular.fntdata"/><Relationship Id="rId72" Type="http://schemas.openxmlformats.org/officeDocument/2006/relationships/font" Target="fonts/PlusJakartaSansSemiBold-boldItalic.fntdata"/><Relationship Id="rId31" Type="http://schemas.openxmlformats.org/officeDocument/2006/relationships/slide" Target="slides/slide26.xml"/><Relationship Id="rId75" Type="http://schemas.openxmlformats.org/officeDocument/2006/relationships/font" Target="fonts/PlusJakartaSansMedium-italic.fntdata"/><Relationship Id="rId30" Type="http://schemas.openxmlformats.org/officeDocument/2006/relationships/slide" Target="slides/slide25.xml"/><Relationship Id="rId74" Type="http://schemas.openxmlformats.org/officeDocument/2006/relationships/font" Target="fonts/PlusJakartaSansMedium-bold.fntdata"/><Relationship Id="rId33" Type="http://schemas.openxmlformats.org/officeDocument/2006/relationships/slide" Target="slides/slide28.xml"/><Relationship Id="rId77" Type="http://schemas.openxmlformats.org/officeDocument/2006/relationships/font" Target="fonts/CaveatMedium-regular.fntdata"/><Relationship Id="rId32" Type="http://schemas.openxmlformats.org/officeDocument/2006/relationships/slide" Target="slides/slide27.xml"/><Relationship Id="rId76" Type="http://schemas.openxmlformats.org/officeDocument/2006/relationships/font" Target="fonts/PlusJakartaSansMedium-boldItalic.fntdata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78" Type="http://schemas.openxmlformats.org/officeDocument/2006/relationships/font" Target="fonts/CaveatMedium-bold.fntdata"/><Relationship Id="rId71" Type="http://schemas.openxmlformats.org/officeDocument/2006/relationships/font" Target="fonts/PlusJakartaSansSemiBold-italic.fntdata"/><Relationship Id="rId70" Type="http://schemas.openxmlformats.org/officeDocument/2006/relationships/font" Target="fonts/PlusJakartaSansSemiBold-bold.fntdata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PlusJakartaSans-bold.fntdata"/><Relationship Id="rId61" Type="http://schemas.openxmlformats.org/officeDocument/2006/relationships/font" Target="fonts/PlusJakartaSans-regular.fntdata"/><Relationship Id="rId20" Type="http://schemas.openxmlformats.org/officeDocument/2006/relationships/slide" Target="slides/slide15.xml"/><Relationship Id="rId64" Type="http://schemas.openxmlformats.org/officeDocument/2006/relationships/font" Target="fonts/PlusJakartaSans-boldItalic.fntdata"/><Relationship Id="rId63" Type="http://schemas.openxmlformats.org/officeDocument/2006/relationships/font" Target="fonts/PlusJakartaSans-italic.fntdata"/><Relationship Id="rId22" Type="http://schemas.openxmlformats.org/officeDocument/2006/relationships/slide" Target="slides/slide17.xml"/><Relationship Id="rId66" Type="http://schemas.openxmlformats.org/officeDocument/2006/relationships/font" Target="fonts/Montserrat-bold.fntdata"/><Relationship Id="rId21" Type="http://schemas.openxmlformats.org/officeDocument/2006/relationships/slide" Target="slides/slide16.xml"/><Relationship Id="rId65" Type="http://schemas.openxmlformats.org/officeDocument/2006/relationships/font" Target="fonts/Montserrat-regular.fntdata"/><Relationship Id="rId24" Type="http://schemas.openxmlformats.org/officeDocument/2006/relationships/slide" Target="slides/slide19.xml"/><Relationship Id="rId68" Type="http://schemas.openxmlformats.org/officeDocument/2006/relationships/font" Target="fonts/Montserrat-boldItalic.fntdata"/><Relationship Id="rId23" Type="http://schemas.openxmlformats.org/officeDocument/2006/relationships/slide" Target="slides/slide18.xml"/><Relationship Id="rId67" Type="http://schemas.openxmlformats.org/officeDocument/2006/relationships/font" Target="fonts/Montserrat-italic.fntdata"/><Relationship Id="rId60" Type="http://schemas.openxmlformats.org/officeDocument/2006/relationships/font" Target="fonts/PlusJakartaSansExtraBold-boldItalic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font" Target="fonts/PlusJakartaSansSemiBold-regular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font" Target="fonts/PlusJakartaSansExtraBold-bold.fntdata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unsplash.com/@randytarampi?utm_source=unsplash&amp;utm_medium=referral&amp;utm_content=creditCopyText" TargetMode="External"/><Relationship Id="rId3" Type="http://schemas.openxmlformats.org/officeDocument/2006/relationships/hyperlink" Target="https://unsplash.com/@randytarampi?utm_source=unsplash&amp;utm_medium=referral&amp;utm_content=creditCopyText" TargetMode="External"/><Relationship Id="rId4" Type="http://schemas.openxmlformats.org/officeDocument/2006/relationships/hyperlink" Target="https://unsplash.com/photos/U2eUlPEKIgU?utm_source=unsplash&amp;utm_medium=referral&amp;utm_content=creditCopyText" TargetMode="External"/><Relationship Id="rId5" Type="http://schemas.openxmlformats.org/officeDocument/2006/relationships/hyperlink" Target="https://unsplash.com/photos/U2eUlPEKIgU?utm_source=unsplash&amp;utm_medium=referral&amp;utm_content=creditCopyText" TargetMode="Externa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unsplash.com/@eugenezhyvchik?utm_source=unsplash&amp;utm_medium=referral&amp;utm_content=creditCopyText" TargetMode="External"/><Relationship Id="rId3" Type="http://schemas.openxmlformats.org/officeDocument/2006/relationships/hyperlink" Target="https://unsplash.com/@eugenezhyvchik?utm_source=unsplash&amp;utm_medium=referral&amp;utm_content=creditCopyText" TargetMode="External"/><Relationship Id="rId4" Type="http://schemas.openxmlformats.org/officeDocument/2006/relationships/hyperlink" Target="https://unsplash.com/photos/UmtATYzUMDs?utm_source=unsplash&amp;utm_medium=referral&amp;utm_content=creditCopyText" TargetMode="External"/><Relationship Id="rId5" Type="http://schemas.openxmlformats.org/officeDocument/2006/relationships/hyperlink" Target="https://unsplash.com/photos/UmtATYzUMDs?utm_source=unsplash&amp;utm_medium=referral&amp;utm_content=creditCopyText" TargetMode="Externa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g1f37e98fbc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" name="Google Shape;36;g1f37e98fbc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Photo by</a:t>
            </a:r>
            <a:r>
              <a:rPr lang="en-GB">
                <a:solidFill>
                  <a:schemeClr val="dk1"/>
                </a:solidFill>
                <a:uFill>
                  <a:noFill/>
                </a:uFill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-GB" u="sng">
                <a:solidFill>
                  <a:schemeClr val="hlink"/>
                </a:solidFill>
                <a:hlinkClick r:id="rId3"/>
              </a:rPr>
              <a:t>Randy Tarampi</a:t>
            </a:r>
            <a:r>
              <a:rPr lang="en-GB">
                <a:solidFill>
                  <a:schemeClr val="dk1"/>
                </a:solidFill>
              </a:rPr>
              <a:t> on</a:t>
            </a:r>
            <a:r>
              <a:rPr lang="en-GB">
                <a:solidFill>
                  <a:schemeClr val="dk1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-GB" u="sng">
                <a:solidFill>
                  <a:schemeClr val="hlink"/>
                </a:solidFill>
                <a:hlinkClick r:id="rId5"/>
              </a:rPr>
              <a:t>Unsplash</a:t>
            </a:r>
            <a:endParaRPr sz="1000">
              <a:solidFill>
                <a:schemeClr val="dk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0fcbe9f772_0_5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20fcbe9f772_0_5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545054409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2545054409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1199579e24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21199579e24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1a2788ad88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21a2788ad88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1a2788ad88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21a2788ad88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1a2788ad88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21a2788ad88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1a2788ad88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21a2788ad88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1a2788ad88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21a2788ad88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21a2788ad88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21a2788ad88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21a2788ad88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21a2788ad88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g2008e838bf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" name="Google Shape;43;g2008e838bf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21a2788ad88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21a2788ad88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21a2788ad88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21a2788ad88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21a2788ad88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21a2788ad88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21a2788ad88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21a2788ad88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21a2788ad88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21a2788ad88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21a2788ad88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21a2788ad88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21a2788ad88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21a2788ad88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1a2788ad88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21a2788ad88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Photo by</a:t>
            </a:r>
            <a:r>
              <a:rPr lang="en-GB">
                <a:solidFill>
                  <a:schemeClr val="dk1"/>
                </a:solidFill>
                <a:uFill>
                  <a:noFill/>
                </a:uFill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-GB" u="sng">
                <a:solidFill>
                  <a:schemeClr val="hlink"/>
                </a:solidFill>
                <a:hlinkClick r:id="rId3"/>
              </a:rPr>
              <a:t>Eugene Zhyvchik</a:t>
            </a:r>
            <a:r>
              <a:rPr lang="en-GB">
                <a:solidFill>
                  <a:schemeClr val="dk1"/>
                </a:solidFill>
              </a:rPr>
              <a:t> on</a:t>
            </a:r>
            <a:r>
              <a:rPr lang="en-GB">
                <a:solidFill>
                  <a:schemeClr val="dk1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-GB" u="sng">
                <a:solidFill>
                  <a:schemeClr val="hlink"/>
                </a:solidFill>
                <a:hlinkClick r:id="rId5"/>
              </a:rPr>
              <a:t>Unsplash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21a2788ad88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21a2788ad88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21a2788ad88_0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21a2788ad88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2008e838bf2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2008e838bf2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21a2788ad88_0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21a2788ad88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21a2788ad88_0_2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21a2788ad88_0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21a2788ad88_0_2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21a2788ad88_0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21a2788ad88_0_2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21a2788ad88_0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21a2788ad88_0_2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21a2788ad88_0_2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21a2788ad88_0_2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21a2788ad88_0_2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21a2788ad88_0_2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21a2788ad88_0_2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21a2788ad88_0_2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21a2788ad88_0_2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21a2788ad88_0_2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21a2788ad88_0_2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21a2788ad88_0_2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21a2788ad88_0_2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2008e838bf2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2008e838bf2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21a2788ad88_0_2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21a2788ad88_0_2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21a2788ad88_0_3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21a2788ad88_0_3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21a2788ad88_0_3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21a2788ad88_0_3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21a2788ad88_0_3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21a2788ad88_0_3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21a2788ad88_0_3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21a2788ad88_0_3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21a2788ad88_0_3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21a2788ad88_0_3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Image from:  Unsplash</a:t>
            </a:r>
            <a:endParaRPr sz="1000">
              <a:solidFill>
                <a:schemeClr val="dk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21a2788ad88_0_4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21a2788ad88_0_4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1fd8bdd3070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1fd8bdd3070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21a2788ad88_0_4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Google Shape;520;g21a2788ad88_0_4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21a2788ad88_0_4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Google Shape;527;g21a2788ad88_0_4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008e838bf2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2008e838bf2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21a2788ad88_0_3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g21a2788ad88_0_3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213eef7d3e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213eef7d3e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1f46109f4dd_0_3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Google Shape;558;g1f46109f4dd_0_3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21b5f3180e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3" name="Google Shape;563;g21b5f3180e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008e838bf2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2008e838bf2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008e838bf2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2008e838bf2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008e838bf2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2008e838bf2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f37e98fbc0_0_2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1f37e98fbc0_0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793300" y="1884875"/>
            <a:ext cx="8520600" cy="6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b="1"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793300" y="2633000"/>
            <a:ext cx="5072400" cy="64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AFF"/>
              </a:buClr>
              <a:buSzPts val="2000"/>
              <a:buNone/>
              <a:defRPr sz="2000">
                <a:solidFill>
                  <a:srgbClr val="F8FAFF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1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ctrTitle"/>
          </p:nvPr>
        </p:nvSpPr>
        <p:spPr>
          <a:xfrm>
            <a:off x="586588" y="1633350"/>
            <a:ext cx="3773700" cy="172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b="1"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8" name="Google Shape;18;p3"/>
          <p:cNvPicPr preferRelativeResize="0"/>
          <p:nvPr/>
        </p:nvPicPr>
        <p:blipFill rotWithShape="1">
          <a:blip r:embed="rId2">
            <a:alphaModFix/>
          </a:blip>
          <a:srcRect b="2712" l="79966" r="3232" t="91864"/>
          <a:stretch/>
        </p:blipFill>
        <p:spPr>
          <a:xfrm>
            <a:off x="683350" y="1230125"/>
            <a:ext cx="1222300" cy="278901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3"/>
          <p:cNvSpPr txBox="1"/>
          <p:nvPr>
            <p:ph idx="2" type="title"/>
          </p:nvPr>
        </p:nvSpPr>
        <p:spPr>
          <a:xfrm>
            <a:off x="683350" y="4714084"/>
            <a:ext cx="2041200" cy="29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793300" y="2150850"/>
            <a:ext cx="79545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b="1"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3" name="Google Shape;23;p4"/>
          <p:cNvSpPr txBox="1"/>
          <p:nvPr>
            <p:ph idx="2" type="title"/>
          </p:nvPr>
        </p:nvSpPr>
        <p:spPr>
          <a:xfrm>
            <a:off x="793300" y="4718125"/>
            <a:ext cx="2340300" cy="33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mple Title &amp; Body">
  <p:cSld name="CUSTOM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793325" y="551900"/>
            <a:ext cx="4076700" cy="4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2" type="title"/>
          </p:nvPr>
        </p:nvSpPr>
        <p:spPr>
          <a:xfrm>
            <a:off x="793325" y="1548200"/>
            <a:ext cx="4076700" cy="276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3" type="title"/>
          </p:nvPr>
        </p:nvSpPr>
        <p:spPr>
          <a:xfrm>
            <a:off x="793325" y="4690034"/>
            <a:ext cx="2041200" cy="29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mple Title &amp; Body 1">
  <p:cSld name="CUSTOM_1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793325" y="551900"/>
            <a:ext cx="4076700" cy="4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2" type="title"/>
          </p:nvPr>
        </p:nvSpPr>
        <p:spPr>
          <a:xfrm>
            <a:off x="793325" y="1548200"/>
            <a:ext cx="4076700" cy="276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3" type="title"/>
          </p:nvPr>
        </p:nvSpPr>
        <p:spPr>
          <a:xfrm>
            <a:off x="793325" y="4690034"/>
            <a:ext cx="2041200" cy="29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rgbClr val="15155B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75154" r="0" t="0"/>
          <a:stretch/>
        </p:blipFill>
        <p:spPr>
          <a:xfrm>
            <a:off x="7336475" y="0"/>
            <a:ext cx="1807525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7;p1"/>
          <p:cNvPicPr preferRelativeResize="0"/>
          <p:nvPr/>
        </p:nvPicPr>
        <p:blipFill rotWithShape="1">
          <a:blip r:embed="rId1">
            <a:alphaModFix/>
          </a:blip>
          <a:srcRect b="0" l="0" r="80571" t="0"/>
          <a:stretch/>
        </p:blipFill>
        <p:spPr>
          <a:xfrm>
            <a:off x="-2" y="0"/>
            <a:ext cx="1413475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8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lus Jakarta Sans"/>
              <a:buNone/>
              <a:defRPr sz="2800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lus Jakarta Sans"/>
              <a:buChar char="●"/>
              <a:defRPr sz="1800">
                <a:solidFill>
                  <a:schemeClr val="lt2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lus Jakarta Sans"/>
              <a:buChar char="○"/>
              <a:defRPr>
                <a:solidFill>
                  <a:schemeClr val="lt2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lus Jakarta Sans"/>
              <a:buChar char="■"/>
              <a:defRPr>
                <a:solidFill>
                  <a:schemeClr val="lt2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lus Jakarta Sans"/>
              <a:buChar char="●"/>
              <a:defRPr>
                <a:solidFill>
                  <a:schemeClr val="lt2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lus Jakarta Sans"/>
              <a:buChar char="○"/>
              <a:defRPr>
                <a:solidFill>
                  <a:schemeClr val="lt2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lus Jakarta Sans"/>
              <a:buChar char="■"/>
              <a:defRPr>
                <a:solidFill>
                  <a:schemeClr val="lt2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lus Jakarta Sans"/>
              <a:buChar char="●"/>
              <a:defRPr>
                <a:solidFill>
                  <a:schemeClr val="lt2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lus Jakarta Sans"/>
              <a:buChar char="○"/>
              <a:defRPr>
                <a:solidFill>
                  <a:schemeClr val="lt2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lus Jakarta Sans"/>
              <a:buChar char="■"/>
              <a:defRPr>
                <a:solidFill>
                  <a:schemeClr val="lt2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4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discord.gg/yCrB7tfbhg" TargetMode="External"/><Relationship Id="rId4" Type="http://schemas.openxmlformats.org/officeDocument/2006/relationships/hyperlink" Target="https://discord.gg/yCrB7tfbhg" TargetMode="External"/><Relationship Id="rId5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png"/><Relationship Id="rId4" Type="http://schemas.openxmlformats.org/officeDocument/2006/relationships/hyperlink" Target="https://sig1.co/replit-6in6" TargetMode="External"/><Relationship Id="rId5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Relationship Id="rId4" Type="http://schemas.openxmlformats.org/officeDocument/2006/relationships/image" Target="../media/image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png"/><Relationship Id="rId4" Type="http://schemas.openxmlformats.org/officeDocument/2006/relationships/image" Target="../media/image1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6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6.png"/><Relationship Id="rId4" Type="http://schemas.openxmlformats.org/officeDocument/2006/relationships/image" Target="../media/image12.png"/><Relationship Id="rId5" Type="http://schemas.openxmlformats.org/officeDocument/2006/relationships/image" Target="../media/image1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6.png"/><Relationship Id="rId4" Type="http://schemas.openxmlformats.org/officeDocument/2006/relationships/image" Target="../media/image12.png"/><Relationship Id="rId5" Type="http://schemas.openxmlformats.org/officeDocument/2006/relationships/image" Target="../media/image1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8.png"/><Relationship Id="rId4" Type="http://schemas.openxmlformats.org/officeDocument/2006/relationships/image" Target="../media/image2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8.png"/><Relationship Id="rId4" Type="http://schemas.openxmlformats.org/officeDocument/2006/relationships/image" Target="../media/image2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8.png"/><Relationship Id="rId4" Type="http://schemas.openxmlformats.org/officeDocument/2006/relationships/image" Target="../media/image2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4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1.png"/><Relationship Id="rId4" Type="http://schemas.openxmlformats.org/officeDocument/2006/relationships/image" Target="../media/image2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4.png"/><Relationship Id="rId4" Type="http://schemas.openxmlformats.org/officeDocument/2006/relationships/image" Target="../media/image2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4.png"/><Relationship Id="rId4" Type="http://schemas.openxmlformats.org/officeDocument/2006/relationships/image" Target="../media/image27.png"/><Relationship Id="rId5" Type="http://schemas.openxmlformats.org/officeDocument/2006/relationships/image" Target="../media/image2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7.png"/><Relationship Id="rId4" Type="http://schemas.openxmlformats.org/officeDocument/2006/relationships/image" Target="../media/image30.png"/><Relationship Id="rId5" Type="http://schemas.openxmlformats.org/officeDocument/2006/relationships/image" Target="../media/image2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0.png"/><Relationship Id="rId4" Type="http://schemas.openxmlformats.org/officeDocument/2006/relationships/image" Target="../media/image5.png"/><Relationship Id="rId5" Type="http://schemas.openxmlformats.org/officeDocument/2006/relationships/image" Target="../media/image16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9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0.png"/><Relationship Id="rId4" Type="http://schemas.openxmlformats.org/officeDocument/2006/relationships/image" Target="../media/image5.png"/><Relationship Id="rId5" Type="http://schemas.openxmlformats.org/officeDocument/2006/relationships/image" Target="../media/image16.png"/><Relationship Id="rId6" Type="http://schemas.openxmlformats.org/officeDocument/2006/relationships/image" Target="../media/image31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2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9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9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9.png"/><Relationship Id="rId4" Type="http://schemas.openxmlformats.org/officeDocument/2006/relationships/image" Target="../media/image35.png"/><Relationship Id="rId5" Type="http://schemas.openxmlformats.org/officeDocument/2006/relationships/image" Target="../media/image33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3.png"/><Relationship Id="rId4" Type="http://schemas.openxmlformats.org/officeDocument/2006/relationships/image" Target="../media/image39.png"/><Relationship Id="rId5" Type="http://schemas.openxmlformats.org/officeDocument/2006/relationships/image" Target="../media/image38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3.png"/><Relationship Id="rId4" Type="http://schemas.openxmlformats.org/officeDocument/2006/relationships/image" Target="../media/image36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3.png"/><Relationship Id="rId4" Type="http://schemas.openxmlformats.org/officeDocument/2006/relationships/image" Target="../media/image37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50.png"/><Relationship Id="rId4" Type="http://schemas.openxmlformats.org/officeDocument/2006/relationships/image" Target="../media/image40.png"/><Relationship Id="rId5" Type="http://schemas.openxmlformats.org/officeDocument/2006/relationships/image" Target="../media/image44.png"/><Relationship Id="rId6" Type="http://schemas.openxmlformats.org/officeDocument/2006/relationships/hyperlink" Target="http://drive.google.com/file/d/1BeACtZMB37AFxaSyTJUejjRSi6-w1iwf/view" TargetMode="External"/><Relationship Id="rId7" Type="http://schemas.openxmlformats.org/officeDocument/2006/relationships/image" Target="../media/image41.jp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6.xml"/><Relationship Id="rId3" Type="http://schemas.openxmlformats.org/officeDocument/2006/relationships/hyperlink" Target="https://pravatar.cc/" TargetMode="External"/><Relationship Id="rId4" Type="http://schemas.openxmlformats.org/officeDocument/2006/relationships/image" Target="../media/image50.png"/><Relationship Id="rId5" Type="http://schemas.openxmlformats.org/officeDocument/2006/relationships/image" Target="../media/image40.png"/><Relationship Id="rId6" Type="http://schemas.openxmlformats.org/officeDocument/2006/relationships/image" Target="../media/image44.png"/><Relationship Id="rId7" Type="http://schemas.openxmlformats.org/officeDocument/2006/relationships/hyperlink" Target="http://drive.google.com/file/d/1BeACtZMB37AFxaSyTJUejjRSi6-w1iwf/view" TargetMode="External"/><Relationship Id="rId8" Type="http://schemas.openxmlformats.org/officeDocument/2006/relationships/image" Target="../media/image41.jp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7.xml"/><Relationship Id="rId3" Type="http://schemas.openxmlformats.org/officeDocument/2006/relationships/hyperlink" Target="https://pravatar.cc/" TargetMode="External"/><Relationship Id="rId4" Type="http://schemas.openxmlformats.org/officeDocument/2006/relationships/image" Target="../media/image50.png"/><Relationship Id="rId5" Type="http://schemas.openxmlformats.org/officeDocument/2006/relationships/image" Target="../media/image40.png"/><Relationship Id="rId6" Type="http://schemas.openxmlformats.org/officeDocument/2006/relationships/image" Target="../media/image44.png"/><Relationship Id="rId7" Type="http://schemas.openxmlformats.org/officeDocument/2006/relationships/hyperlink" Target="http://drive.google.com/file/d/1BeACtZMB37AFxaSyTJUejjRSi6-w1iwf/view" TargetMode="External"/><Relationship Id="rId8" Type="http://schemas.openxmlformats.org/officeDocument/2006/relationships/image" Target="../media/image41.jp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7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0.xml"/><Relationship Id="rId3" Type="http://schemas.openxmlformats.org/officeDocument/2006/relationships/hyperlink" Target="https://discord.gg/yCrB7tfbhg" TargetMode="External"/><Relationship Id="rId4" Type="http://schemas.openxmlformats.org/officeDocument/2006/relationships/image" Target="../media/image49.png"/><Relationship Id="rId5" Type="http://schemas.openxmlformats.org/officeDocument/2006/relationships/image" Target="../media/image50.png"/><Relationship Id="rId6" Type="http://schemas.openxmlformats.org/officeDocument/2006/relationships/image" Target="../media/image40.png"/><Relationship Id="rId7" Type="http://schemas.openxmlformats.org/officeDocument/2006/relationships/image" Target="../media/image52.jpg"/><Relationship Id="rId8" Type="http://schemas.openxmlformats.org/officeDocument/2006/relationships/image" Target="../media/image53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1.xml"/><Relationship Id="rId3" Type="http://schemas.openxmlformats.org/officeDocument/2006/relationships/hyperlink" Target="https://forms.gle/FJzRxgVw7fS2DMPY9" TargetMode="External"/><Relationship Id="rId4" Type="http://schemas.openxmlformats.org/officeDocument/2006/relationships/image" Target="../media/image55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2.xml"/><Relationship Id="rId3" Type="http://schemas.openxmlformats.org/officeDocument/2006/relationships/hyperlink" Target="https://replit.com/@sigmaschooltech/quote-generator" TargetMode="Externa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4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quote-generator-demo.sigmaschooltech.repl.co/" TargetMode="External"/><Relationship Id="rId4" Type="http://schemas.openxmlformats.org/officeDocument/2006/relationships/hyperlink" Target="http://drive.google.com/file/d/1PgXLnju44ERe-p93ctq5VVJzYyJCuWoO/view" TargetMode="External"/><Relationship Id="rId5" Type="http://schemas.openxmlformats.org/officeDocument/2006/relationships/image" Target="../media/image14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 txBox="1"/>
          <p:nvPr>
            <p:ph type="ctrTitle"/>
          </p:nvPr>
        </p:nvSpPr>
        <p:spPr>
          <a:xfrm>
            <a:off x="586600" y="1633350"/>
            <a:ext cx="4116300" cy="209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Day 5: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Random Quote Generator</a:t>
            </a:r>
            <a:endParaRPr/>
          </a:p>
        </p:txBody>
      </p:sp>
      <p:sp>
        <p:nvSpPr>
          <p:cNvPr id="39" name="Google Shape;39;p8"/>
          <p:cNvSpPr txBox="1"/>
          <p:nvPr>
            <p:ph idx="2" type="title"/>
          </p:nvPr>
        </p:nvSpPr>
        <p:spPr>
          <a:xfrm>
            <a:off x="683350" y="4714084"/>
            <a:ext cx="2041200" cy="29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Introduction</a:t>
            </a:r>
            <a:endParaRPr/>
          </a:p>
        </p:txBody>
      </p:sp>
      <p:pic>
        <p:nvPicPr>
          <p:cNvPr id="40" name="Google Shape;40;p8"/>
          <p:cNvPicPr preferRelativeResize="0"/>
          <p:nvPr/>
        </p:nvPicPr>
        <p:blipFill rotWithShape="1">
          <a:blip r:embed="rId3">
            <a:alphaModFix/>
          </a:blip>
          <a:srcRect b="0" l="25514" r="7921" t="0"/>
          <a:stretch/>
        </p:blipFill>
        <p:spPr>
          <a:xfrm>
            <a:off x="5150400" y="1150225"/>
            <a:ext cx="3420900" cy="3420900"/>
          </a:xfrm>
          <a:prstGeom prst="roundRect">
            <a:avLst>
              <a:gd fmla="val 6033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7"/>
          <p:cNvSpPr txBox="1"/>
          <p:nvPr>
            <p:ph type="title"/>
          </p:nvPr>
        </p:nvSpPr>
        <p:spPr>
          <a:xfrm>
            <a:off x="793325" y="945175"/>
            <a:ext cx="4076700" cy="40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Need help?</a:t>
            </a:r>
            <a:endParaRPr/>
          </a:p>
        </p:txBody>
      </p:sp>
      <p:sp>
        <p:nvSpPr>
          <p:cNvPr id="169" name="Google Shape;169;p17"/>
          <p:cNvSpPr txBox="1"/>
          <p:nvPr>
            <p:ph idx="2" type="title"/>
          </p:nvPr>
        </p:nvSpPr>
        <p:spPr>
          <a:xfrm>
            <a:off x="793325" y="1548200"/>
            <a:ext cx="3605100" cy="23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We are happy to help with any issues, things you don’t understand in our Discord channel </a:t>
            </a:r>
            <a:r>
              <a:rPr lang="en-GB" u="sng">
                <a:solidFill>
                  <a:schemeClr val="hlink"/>
                </a:solidFill>
                <a:hlinkClick r:id="rId3"/>
              </a:rPr>
              <a:t>here</a:t>
            </a:r>
            <a:r>
              <a:rPr lang="en-GB"/>
              <a:t>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Here is our full link: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4"/>
              </a:rPr>
              <a:t>https://discord.gg/yCrB7tfbhg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Once in discord, add your </a:t>
            </a:r>
            <a:r>
              <a:rPr lang="en-GB"/>
              <a:t>questions</a:t>
            </a:r>
            <a:r>
              <a:rPr lang="en-GB"/>
              <a:t> in our help channels.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17"/>
          <p:cNvSpPr/>
          <p:nvPr/>
        </p:nvSpPr>
        <p:spPr>
          <a:xfrm>
            <a:off x="5139000" y="1154475"/>
            <a:ext cx="3432300" cy="3420900"/>
          </a:xfrm>
          <a:prstGeom prst="roundRect">
            <a:avLst>
              <a:gd fmla="val 6131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1" name="Google Shape;171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04800" y="1695075"/>
            <a:ext cx="2700682" cy="233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0675" y="1551375"/>
            <a:ext cx="5167617" cy="3377449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18"/>
          <p:cNvSpPr txBox="1"/>
          <p:nvPr/>
        </p:nvSpPr>
        <p:spPr>
          <a:xfrm>
            <a:off x="692250" y="629950"/>
            <a:ext cx="47835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Go to our team dashboard: </a:t>
            </a:r>
            <a:r>
              <a:rPr lang="en-GB" u="sng">
                <a:solidFill>
                  <a:srgbClr val="4DD0E1"/>
                </a:solidFill>
                <a:latin typeface="Plus Jakarta Sans"/>
                <a:ea typeface="Plus Jakarta Sans"/>
                <a:cs typeface="Plus Jakarta Sans"/>
                <a:sym typeface="Plus Jakarta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https://sig1.co/replit-6in6</a:t>
            </a:r>
            <a:endParaRPr>
              <a:solidFill>
                <a:srgbClr val="FFFFFF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You can click on </a:t>
            </a:r>
            <a:r>
              <a:rPr b="1" lang="en-GB">
                <a:solidFill>
                  <a:srgbClr val="FFFFFF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Day 5 - Random Quote Generator</a:t>
            </a:r>
            <a:endParaRPr>
              <a:solidFill>
                <a:srgbClr val="FFFFFF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pic>
        <p:nvPicPr>
          <p:cNvPr id="178" name="Google Shape;178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1559825">
            <a:off x="7413169" y="4005254"/>
            <a:ext cx="461612" cy="4841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9"/>
          <p:cNvSpPr txBox="1"/>
          <p:nvPr>
            <p:ph idx="4294967295" type="title"/>
          </p:nvPr>
        </p:nvSpPr>
        <p:spPr>
          <a:xfrm>
            <a:off x="1383025" y="217600"/>
            <a:ext cx="6897900" cy="62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Plus Jakarta Sans Medium"/>
                <a:ea typeface="Plus Jakarta Sans Medium"/>
                <a:cs typeface="Plus Jakarta Sans Medium"/>
                <a:sym typeface="Plus Jakarta Sans Medium"/>
              </a:rPr>
              <a:t>In index.html, update the code to this.</a:t>
            </a:r>
            <a:endParaRPr sz="1800">
              <a:latin typeface="Plus Jakarta Sans Medium"/>
              <a:ea typeface="Plus Jakarta Sans Medium"/>
              <a:cs typeface="Plus Jakarta Sans Medium"/>
              <a:sym typeface="Plus Jakarta Sans Medium"/>
            </a:endParaRPr>
          </a:p>
        </p:txBody>
      </p:sp>
      <p:pic>
        <p:nvPicPr>
          <p:cNvPr id="184" name="Google Shape;18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2350" y="845500"/>
            <a:ext cx="6479289" cy="399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0"/>
          <p:cNvSpPr txBox="1"/>
          <p:nvPr>
            <p:ph idx="4294967295" type="title"/>
          </p:nvPr>
        </p:nvSpPr>
        <p:spPr>
          <a:xfrm>
            <a:off x="1174450" y="2257800"/>
            <a:ext cx="6897900" cy="62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Plus Jakarta Sans Medium"/>
                <a:ea typeface="Plus Jakarta Sans Medium"/>
                <a:cs typeface="Plus Jakarta Sans Medium"/>
                <a:sym typeface="Plus Jakarta Sans Medium"/>
              </a:rPr>
              <a:t>In style.css, update the code to this:</a:t>
            </a:r>
            <a:endParaRPr sz="1800">
              <a:latin typeface="Plus Jakarta Sans Medium"/>
              <a:ea typeface="Plus Jakarta Sans Medium"/>
              <a:cs typeface="Plus Jakarta Sans Medium"/>
              <a:sym typeface="Plus Jakarta Sans Medium"/>
            </a:endParaRPr>
          </a:p>
        </p:txBody>
      </p:sp>
      <p:pic>
        <p:nvPicPr>
          <p:cNvPr id="190" name="Google Shape;19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2219" y="0"/>
            <a:ext cx="2192311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1"/>
          <p:cNvSpPr txBox="1"/>
          <p:nvPr>
            <p:ph idx="4294967295" type="title"/>
          </p:nvPr>
        </p:nvSpPr>
        <p:spPr>
          <a:xfrm>
            <a:off x="1383025" y="217600"/>
            <a:ext cx="6897900" cy="62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Plus Jakarta Sans Medium"/>
                <a:ea typeface="Plus Jakarta Sans Medium"/>
                <a:cs typeface="Plus Jakarta Sans Medium"/>
                <a:sym typeface="Plus Jakarta Sans Medium"/>
              </a:rPr>
              <a:t>In script.js, add the code to this.</a:t>
            </a:r>
            <a:endParaRPr sz="1800">
              <a:latin typeface="Plus Jakarta Sans Medium"/>
              <a:ea typeface="Plus Jakarta Sans Medium"/>
              <a:cs typeface="Plus Jakarta Sans Medium"/>
              <a:sym typeface="Plus Jakarta Sans Medium"/>
            </a:endParaRPr>
          </a:p>
        </p:txBody>
      </p:sp>
      <p:pic>
        <p:nvPicPr>
          <p:cNvPr id="196" name="Google Shape;19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125" y="1181450"/>
            <a:ext cx="8667750" cy="290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2"/>
          <p:cNvSpPr txBox="1"/>
          <p:nvPr>
            <p:ph idx="4294967295" type="title"/>
          </p:nvPr>
        </p:nvSpPr>
        <p:spPr>
          <a:xfrm>
            <a:off x="1383025" y="217600"/>
            <a:ext cx="6897900" cy="62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Plus Jakarta Sans Medium"/>
                <a:ea typeface="Plus Jakarta Sans Medium"/>
                <a:cs typeface="Plus Jakarta Sans Medium"/>
                <a:sym typeface="Plus Jakarta Sans Medium"/>
              </a:rPr>
              <a:t>Run the project, and it should look like this. Click on the New Quote button…</a:t>
            </a:r>
            <a:endParaRPr sz="1800">
              <a:latin typeface="Plus Jakarta Sans Medium"/>
              <a:ea typeface="Plus Jakarta Sans Medium"/>
              <a:cs typeface="Plus Jakarta Sans Medium"/>
              <a:sym typeface="Plus Jakarta Sans Medium"/>
            </a:endParaRPr>
          </a:p>
        </p:txBody>
      </p:sp>
      <p:pic>
        <p:nvPicPr>
          <p:cNvPr id="202" name="Google Shape;20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43200" y="914475"/>
            <a:ext cx="3377558" cy="399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559760">
            <a:off x="5037125" y="2501500"/>
            <a:ext cx="781050" cy="81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3"/>
          <p:cNvSpPr txBox="1"/>
          <p:nvPr>
            <p:ph idx="4294967295" type="title"/>
          </p:nvPr>
        </p:nvSpPr>
        <p:spPr>
          <a:xfrm>
            <a:off x="1383025" y="217600"/>
            <a:ext cx="6897900" cy="62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Plus Jakarta Sans Medium"/>
                <a:ea typeface="Plus Jakarta Sans Medium"/>
                <a:cs typeface="Plus Jakarta Sans Medium"/>
                <a:sym typeface="Plus Jakarta Sans Medium"/>
              </a:rPr>
              <a:t>You should see a quote appear. Take a second to remember this </a:t>
            </a:r>
            <a:r>
              <a:rPr i="1" lang="en-GB" sz="1800">
                <a:latin typeface="Plus Jakarta Sans Medium"/>
                <a:ea typeface="Plus Jakarta Sans Medium"/>
                <a:cs typeface="Plus Jakarta Sans Medium"/>
                <a:sym typeface="Plus Jakarta Sans Medium"/>
              </a:rPr>
              <a:t>inspiring</a:t>
            </a:r>
            <a:r>
              <a:rPr lang="en-GB" sz="1800">
                <a:latin typeface="Plus Jakarta Sans Medium"/>
                <a:ea typeface="Plus Jakarta Sans Medium"/>
                <a:cs typeface="Plus Jakarta Sans Medium"/>
                <a:sym typeface="Plus Jakarta Sans Medium"/>
              </a:rPr>
              <a:t> quote. Okay, moving on to explain what happened…</a:t>
            </a:r>
            <a:endParaRPr sz="1800">
              <a:latin typeface="Plus Jakarta Sans Medium"/>
              <a:ea typeface="Plus Jakarta Sans Medium"/>
              <a:cs typeface="Plus Jakarta Sans Medium"/>
              <a:sym typeface="Plus Jakarta Sans Medium"/>
            </a:endParaRPr>
          </a:p>
        </p:txBody>
      </p:sp>
      <p:pic>
        <p:nvPicPr>
          <p:cNvPr id="209" name="Google Shape;20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34250" y="989550"/>
            <a:ext cx="3795453" cy="3993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4"/>
          <p:cNvSpPr txBox="1"/>
          <p:nvPr>
            <p:ph type="title"/>
          </p:nvPr>
        </p:nvSpPr>
        <p:spPr>
          <a:xfrm>
            <a:off x="793325" y="551900"/>
            <a:ext cx="4357200" cy="4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div</a:t>
            </a:r>
            <a:endParaRPr/>
          </a:p>
        </p:txBody>
      </p:sp>
      <p:sp>
        <p:nvSpPr>
          <p:cNvPr id="215" name="Google Shape;215;p24"/>
          <p:cNvSpPr txBox="1"/>
          <p:nvPr>
            <p:ph idx="2" type="title"/>
          </p:nvPr>
        </p:nvSpPr>
        <p:spPr>
          <a:xfrm>
            <a:off x="793325" y="1548200"/>
            <a:ext cx="4076700" cy="160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</a:t>
            </a:r>
            <a:r>
              <a:rPr lang="en-GB"/>
              <a:t>iv or division for short. It is a way to create a invisible container.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With this div, we can use it to style it’s children element (p, button)</a:t>
            </a:r>
            <a:endParaRPr/>
          </a:p>
        </p:txBody>
      </p:sp>
      <p:pic>
        <p:nvPicPr>
          <p:cNvPr id="216" name="Google Shape;21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87700" y="818625"/>
            <a:ext cx="3214749" cy="3382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24"/>
          <p:cNvPicPr preferRelativeResize="0"/>
          <p:nvPr/>
        </p:nvPicPr>
        <p:blipFill rotWithShape="1">
          <a:blip r:embed="rId4">
            <a:alphaModFix/>
          </a:blip>
          <a:srcRect b="21098" l="2486" r="0" t="48398"/>
          <a:stretch/>
        </p:blipFill>
        <p:spPr>
          <a:xfrm>
            <a:off x="178250" y="3153800"/>
            <a:ext cx="5587349" cy="1077168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24"/>
          <p:cNvSpPr/>
          <p:nvPr/>
        </p:nvSpPr>
        <p:spPr>
          <a:xfrm>
            <a:off x="6157368" y="1335634"/>
            <a:ext cx="2536200" cy="25107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9" name="Google Shape;219;p24"/>
          <p:cNvPicPr preferRelativeResize="0"/>
          <p:nvPr/>
        </p:nvPicPr>
        <p:blipFill rotWithShape="1">
          <a:blip r:embed="rId4">
            <a:alphaModFix/>
          </a:blip>
          <a:srcRect b="45761" l="2486" r="55088" t="48398"/>
          <a:stretch/>
        </p:blipFill>
        <p:spPr>
          <a:xfrm>
            <a:off x="6210012" y="1262150"/>
            <a:ext cx="2430926" cy="206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24"/>
          <p:cNvPicPr preferRelativeResize="0"/>
          <p:nvPr/>
        </p:nvPicPr>
        <p:blipFill rotWithShape="1">
          <a:blip r:embed="rId4">
            <a:alphaModFix/>
          </a:blip>
          <a:srcRect b="22372" l="2486" r="86393" t="71787"/>
          <a:stretch/>
        </p:blipFill>
        <p:spPr>
          <a:xfrm>
            <a:off x="6210000" y="3698325"/>
            <a:ext cx="637150" cy="206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5"/>
          <p:cNvSpPr txBox="1"/>
          <p:nvPr>
            <p:ph type="title"/>
          </p:nvPr>
        </p:nvSpPr>
        <p:spPr>
          <a:xfrm>
            <a:off x="793325" y="551900"/>
            <a:ext cx="4357200" cy="4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css</a:t>
            </a:r>
            <a:endParaRPr/>
          </a:p>
        </p:txBody>
      </p:sp>
      <p:sp>
        <p:nvSpPr>
          <p:cNvPr id="226" name="Google Shape;226;p25"/>
          <p:cNvSpPr txBox="1"/>
          <p:nvPr>
            <p:ph idx="2" type="title"/>
          </p:nvPr>
        </p:nvSpPr>
        <p:spPr>
          <a:xfrm>
            <a:off x="793325" y="1548200"/>
            <a:ext cx="4076700" cy="160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If you remember, when we want to style an element with id, we use the hash (#).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And the rest of the css properties are used to center the paragraph elements.</a:t>
            </a:r>
            <a:endParaRPr/>
          </a:p>
        </p:txBody>
      </p:sp>
      <p:pic>
        <p:nvPicPr>
          <p:cNvPr id="227" name="Google Shape;22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87700" y="818625"/>
            <a:ext cx="3214749" cy="3382250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25"/>
          <p:cNvSpPr/>
          <p:nvPr/>
        </p:nvSpPr>
        <p:spPr>
          <a:xfrm>
            <a:off x="6157368" y="1335634"/>
            <a:ext cx="2536200" cy="25107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9" name="Google Shape;229;p25"/>
          <p:cNvPicPr preferRelativeResize="0"/>
          <p:nvPr/>
        </p:nvPicPr>
        <p:blipFill rotWithShape="1">
          <a:blip r:embed="rId4">
            <a:alphaModFix/>
          </a:blip>
          <a:srcRect b="45761" l="2486" r="55088" t="48398"/>
          <a:stretch/>
        </p:blipFill>
        <p:spPr>
          <a:xfrm>
            <a:off x="6210012" y="1262150"/>
            <a:ext cx="2430926" cy="206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25"/>
          <p:cNvPicPr preferRelativeResize="0"/>
          <p:nvPr/>
        </p:nvPicPr>
        <p:blipFill rotWithShape="1">
          <a:blip r:embed="rId4">
            <a:alphaModFix/>
          </a:blip>
          <a:srcRect b="22372" l="2486" r="86393" t="71787"/>
          <a:stretch/>
        </p:blipFill>
        <p:spPr>
          <a:xfrm>
            <a:off x="6210000" y="3698325"/>
            <a:ext cx="637150" cy="206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21975" y="3106175"/>
            <a:ext cx="2343150" cy="152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6"/>
          <p:cNvSpPr txBox="1"/>
          <p:nvPr>
            <p:ph type="title"/>
          </p:nvPr>
        </p:nvSpPr>
        <p:spPr>
          <a:xfrm>
            <a:off x="793325" y="551900"/>
            <a:ext cx="4357200" cy="4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css</a:t>
            </a:r>
            <a:endParaRPr/>
          </a:p>
        </p:txBody>
      </p:sp>
      <p:sp>
        <p:nvSpPr>
          <p:cNvPr id="237" name="Google Shape;237;p26"/>
          <p:cNvSpPr txBox="1"/>
          <p:nvPr>
            <p:ph idx="2" type="title"/>
          </p:nvPr>
        </p:nvSpPr>
        <p:spPr>
          <a:xfrm>
            <a:off x="793325" y="1548200"/>
            <a:ext cx="4076700" cy="257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id is </a:t>
            </a:r>
            <a:r>
              <a:rPr lang="en-GB"/>
              <a:t>useful</a:t>
            </a:r>
            <a:r>
              <a:rPr lang="en-GB"/>
              <a:t> when you have 2 of the same element, which in this case is the paragraph element.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For the quote, we have it bold using the font weight property.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While the author have italics using the font style.</a:t>
            </a:r>
            <a:endParaRPr/>
          </a:p>
        </p:txBody>
      </p:sp>
      <p:pic>
        <p:nvPicPr>
          <p:cNvPr id="238" name="Google Shape;23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87700" y="818625"/>
            <a:ext cx="3214749" cy="3382250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26"/>
          <p:cNvSpPr/>
          <p:nvPr/>
        </p:nvSpPr>
        <p:spPr>
          <a:xfrm>
            <a:off x="6315700" y="1601877"/>
            <a:ext cx="2294400" cy="6843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0" name="Google Shape;240;p26"/>
          <p:cNvPicPr preferRelativeResize="0"/>
          <p:nvPr/>
        </p:nvPicPr>
        <p:blipFill rotWithShape="1">
          <a:blip r:embed="rId4">
            <a:alphaModFix/>
          </a:blip>
          <a:srcRect b="39855" l="4670" r="72808" t="54304"/>
          <a:stretch/>
        </p:blipFill>
        <p:spPr>
          <a:xfrm>
            <a:off x="6410231" y="1479075"/>
            <a:ext cx="1290424" cy="206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88575" y="2894763"/>
            <a:ext cx="2000250" cy="21240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42" name="Google Shape;242;p26"/>
          <p:cNvSpPr/>
          <p:nvPr/>
        </p:nvSpPr>
        <p:spPr>
          <a:xfrm>
            <a:off x="6540975" y="2461200"/>
            <a:ext cx="2169300" cy="4002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3" name="Google Shape;243;p26"/>
          <p:cNvPicPr preferRelativeResize="0"/>
          <p:nvPr/>
        </p:nvPicPr>
        <p:blipFill rotWithShape="1">
          <a:blip r:embed="rId4">
            <a:alphaModFix/>
          </a:blip>
          <a:srcRect b="33712" l="5107" r="71244" t="60447"/>
          <a:stretch/>
        </p:blipFill>
        <p:spPr>
          <a:xfrm>
            <a:off x="6596000" y="2354975"/>
            <a:ext cx="1354951" cy="206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oogle Shape;45;p9"/>
          <p:cNvGrpSpPr/>
          <p:nvPr/>
        </p:nvGrpSpPr>
        <p:grpSpPr>
          <a:xfrm>
            <a:off x="1510200" y="1729675"/>
            <a:ext cx="6519600" cy="1937400"/>
            <a:chOff x="1490550" y="1611675"/>
            <a:chExt cx="6519600" cy="1937400"/>
          </a:xfrm>
        </p:grpSpPr>
        <p:sp>
          <p:nvSpPr>
            <p:cNvPr id="46" name="Google Shape;46;p9"/>
            <p:cNvSpPr/>
            <p:nvPr/>
          </p:nvSpPr>
          <p:spPr>
            <a:xfrm>
              <a:off x="1490550" y="1611675"/>
              <a:ext cx="6519600" cy="1937400"/>
            </a:xfrm>
            <a:prstGeom prst="roundRect">
              <a:avLst>
                <a:gd fmla="val 6911" name="adj"/>
              </a:avLst>
            </a:prstGeom>
            <a:solidFill>
              <a:srgbClr val="3876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9"/>
            <p:cNvSpPr txBox="1"/>
            <p:nvPr/>
          </p:nvSpPr>
          <p:spPr>
            <a:xfrm>
              <a:off x="1698975" y="2215525"/>
              <a:ext cx="2418000" cy="829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420">
                  <a:solidFill>
                    <a:schemeClr val="lt1"/>
                  </a:solidFill>
                  <a:latin typeface="Plus Jakarta Sans ExtraBold"/>
                  <a:ea typeface="Plus Jakarta Sans ExtraBold"/>
                  <a:cs typeface="Plus Jakarta Sans ExtraBold"/>
                  <a:sym typeface="Plus Jakarta Sans ExtraBold"/>
                </a:rPr>
                <a:t>Roadmap to Software Dev</a:t>
              </a:r>
              <a:endParaRPr sz="2420">
                <a:solidFill>
                  <a:schemeClr val="lt1"/>
                </a:solidFill>
                <a:latin typeface="Plus Jakarta Sans ExtraBold"/>
                <a:ea typeface="Plus Jakarta Sans ExtraBold"/>
                <a:cs typeface="Plus Jakarta Sans ExtraBold"/>
                <a:sym typeface="Plus Jakarta Sans ExtraBold"/>
              </a:endParaRPr>
            </a:p>
          </p:txBody>
        </p:sp>
        <p:sp>
          <p:nvSpPr>
            <p:cNvPr id="48" name="Google Shape;48;p9"/>
            <p:cNvSpPr txBox="1"/>
            <p:nvPr/>
          </p:nvSpPr>
          <p:spPr>
            <a:xfrm>
              <a:off x="1698975" y="1983050"/>
              <a:ext cx="1235400" cy="27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920">
                  <a:solidFill>
                    <a:schemeClr val="lt1"/>
                  </a:solidFill>
                  <a:latin typeface="Plus Jakarta Sans"/>
                  <a:ea typeface="Plus Jakarta Sans"/>
                  <a:cs typeface="Plus Jakarta Sans"/>
                  <a:sym typeface="Plus Jakarta Sans"/>
                </a:rPr>
                <a:t>Day 0 (30 mins):</a:t>
              </a:r>
              <a:endParaRPr b="1" sz="92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endParaRPr>
            </a:p>
          </p:txBody>
        </p:sp>
        <p:pic>
          <p:nvPicPr>
            <p:cNvPr id="49" name="Google Shape;49;p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419575" y="2311438"/>
              <a:ext cx="205800" cy="205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0" name="Google Shape;50;p9"/>
            <p:cNvSpPr txBox="1"/>
            <p:nvPr/>
          </p:nvSpPr>
          <p:spPr>
            <a:xfrm>
              <a:off x="4690575" y="2228038"/>
              <a:ext cx="2904000" cy="37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20">
                  <a:solidFill>
                    <a:schemeClr val="lt1"/>
                  </a:solidFill>
                  <a:latin typeface="Plus Jakarta Sans Medium"/>
                  <a:ea typeface="Plus Jakarta Sans Medium"/>
                  <a:cs typeface="Plus Jakarta Sans Medium"/>
                  <a:sym typeface="Plus Jakarta Sans Medium"/>
                </a:rPr>
                <a:t>Learn the pros of being software dev</a:t>
              </a:r>
              <a:endParaRPr sz="1020">
                <a:solidFill>
                  <a:schemeClr val="lt1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endParaRPr>
            </a:p>
          </p:txBody>
        </p:sp>
        <p:pic>
          <p:nvPicPr>
            <p:cNvPr id="51" name="Google Shape;51;p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419575" y="2643513"/>
              <a:ext cx="205800" cy="205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" name="Google Shape;52;p9"/>
            <p:cNvSpPr txBox="1"/>
            <p:nvPr/>
          </p:nvSpPr>
          <p:spPr>
            <a:xfrm>
              <a:off x="4690575" y="2560113"/>
              <a:ext cx="3085200" cy="37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20">
                  <a:solidFill>
                    <a:schemeClr val="lt1"/>
                  </a:solidFill>
                  <a:latin typeface="Plus Jakarta Sans Medium"/>
                  <a:ea typeface="Plus Jakarta Sans Medium"/>
                  <a:cs typeface="Plus Jakarta Sans Medium"/>
                  <a:sym typeface="Plus Jakarta Sans Medium"/>
                </a:rPr>
                <a:t>Learn the step by step to be software dev</a:t>
              </a:r>
              <a:endParaRPr sz="1020">
                <a:solidFill>
                  <a:schemeClr val="lt1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endParaRPr>
            </a:p>
          </p:txBody>
        </p:sp>
      </p:grpSp>
      <p:sp>
        <p:nvSpPr>
          <p:cNvPr id="53" name="Google Shape;53;p9"/>
          <p:cNvSpPr txBox="1"/>
          <p:nvPr/>
        </p:nvSpPr>
        <p:spPr>
          <a:xfrm>
            <a:off x="1844500" y="1368563"/>
            <a:ext cx="2272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8FAFF"/>
                </a:solidFill>
                <a:latin typeface="Caveat Medium"/>
                <a:ea typeface="Caveat Medium"/>
                <a:cs typeface="Caveat Medium"/>
                <a:sym typeface="Caveat Medium"/>
              </a:rPr>
              <a:t>You have done this!</a:t>
            </a:r>
            <a:endParaRPr>
              <a:solidFill>
                <a:srgbClr val="F8FAFF"/>
              </a:solidFill>
              <a:latin typeface="Caveat Medium"/>
              <a:ea typeface="Caveat Medium"/>
              <a:cs typeface="Caveat Medium"/>
              <a:sym typeface="Caveat Medium"/>
            </a:endParaRPr>
          </a:p>
        </p:txBody>
      </p:sp>
      <p:sp>
        <p:nvSpPr>
          <p:cNvPr id="54" name="Google Shape;54;p9"/>
          <p:cNvSpPr txBox="1"/>
          <p:nvPr/>
        </p:nvSpPr>
        <p:spPr>
          <a:xfrm>
            <a:off x="2481750" y="745050"/>
            <a:ext cx="4180500" cy="5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20">
                <a:solidFill>
                  <a:srgbClr val="FFFFFF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Your 6-Day Success Plan</a:t>
            </a:r>
            <a:endParaRPr b="1" sz="2420">
              <a:solidFill>
                <a:srgbClr val="FFFFFF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7"/>
          <p:cNvSpPr txBox="1"/>
          <p:nvPr>
            <p:ph type="title"/>
          </p:nvPr>
        </p:nvSpPr>
        <p:spPr>
          <a:xfrm>
            <a:off x="793325" y="551900"/>
            <a:ext cx="4357200" cy="4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css</a:t>
            </a:r>
            <a:endParaRPr/>
          </a:p>
        </p:txBody>
      </p:sp>
      <p:sp>
        <p:nvSpPr>
          <p:cNvPr id="249" name="Google Shape;249;p27"/>
          <p:cNvSpPr txBox="1"/>
          <p:nvPr>
            <p:ph idx="2" type="title"/>
          </p:nvPr>
        </p:nvSpPr>
        <p:spPr>
          <a:xfrm>
            <a:off x="793325" y="1548200"/>
            <a:ext cx="4076700" cy="153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button id #new-quote css is similar to the previous days. Just good practice.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Remember, perfect practice makes perfect.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And shitty practice, makes shit. Yeah…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Now moving to the script.js</a:t>
            </a:r>
            <a:endParaRPr/>
          </a:p>
        </p:txBody>
      </p:sp>
      <p:pic>
        <p:nvPicPr>
          <p:cNvPr id="250" name="Google Shape;25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87700" y="818625"/>
            <a:ext cx="3214749" cy="3382250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27"/>
          <p:cNvSpPr/>
          <p:nvPr/>
        </p:nvSpPr>
        <p:spPr>
          <a:xfrm>
            <a:off x="6540975" y="2936750"/>
            <a:ext cx="2169300" cy="5922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2" name="Google Shape;252;p27"/>
          <p:cNvPicPr preferRelativeResize="0"/>
          <p:nvPr/>
        </p:nvPicPr>
        <p:blipFill rotWithShape="1">
          <a:blip r:embed="rId4">
            <a:alphaModFix/>
          </a:blip>
          <a:srcRect b="27507" l="5106" r="60179" t="66353"/>
          <a:stretch/>
        </p:blipFill>
        <p:spPr>
          <a:xfrm>
            <a:off x="6596000" y="2870175"/>
            <a:ext cx="1989025" cy="21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39213" y="2979513"/>
            <a:ext cx="2276475" cy="20669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3313" y="473151"/>
            <a:ext cx="5463820" cy="1818700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28"/>
          <p:cNvSpPr txBox="1"/>
          <p:nvPr>
            <p:ph type="title"/>
          </p:nvPr>
        </p:nvSpPr>
        <p:spPr>
          <a:xfrm>
            <a:off x="793325" y="2495825"/>
            <a:ext cx="4357200" cy="4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script.js</a:t>
            </a:r>
            <a:endParaRPr/>
          </a:p>
        </p:txBody>
      </p:sp>
      <p:sp>
        <p:nvSpPr>
          <p:cNvPr id="260" name="Google Shape;260;p28"/>
          <p:cNvSpPr txBox="1"/>
          <p:nvPr>
            <p:ph idx="2" type="title"/>
          </p:nvPr>
        </p:nvSpPr>
        <p:spPr>
          <a:xfrm>
            <a:off x="793325" y="3141725"/>
            <a:ext cx="6315000" cy="153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We get the quote and author element using the document.getElementById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Refresher, document refers to the whole website.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.getElementById is a function to get an element by its id.</a:t>
            </a:r>
            <a:endParaRPr/>
          </a:p>
        </p:txBody>
      </p:sp>
      <p:sp>
        <p:nvSpPr>
          <p:cNvPr id="261" name="Google Shape;261;p28"/>
          <p:cNvSpPr/>
          <p:nvPr/>
        </p:nvSpPr>
        <p:spPr>
          <a:xfrm>
            <a:off x="968525" y="709150"/>
            <a:ext cx="4357200" cy="4590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Google Shape;26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3313" y="473151"/>
            <a:ext cx="5463820" cy="1818700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29"/>
          <p:cNvSpPr txBox="1"/>
          <p:nvPr>
            <p:ph type="title"/>
          </p:nvPr>
        </p:nvSpPr>
        <p:spPr>
          <a:xfrm>
            <a:off x="793325" y="2495825"/>
            <a:ext cx="4357200" cy="4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randomQuote</a:t>
            </a:r>
            <a:endParaRPr/>
          </a:p>
        </p:txBody>
      </p:sp>
      <p:sp>
        <p:nvSpPr>
          <p:cNvPr id="268" name="Google Shape;268;p29"/>
          <p:cNvSpPr txBox="1"/>
          <p:nvPr>
            <p:ph idx="2" type="title"/>
          </p:nvPr>
        </p:nvSpPr>
        <p:spPr>
          <a:xfrm>
            <a:off x="793325" y="3141725"/>
            <a:ext cx="6315000" cy="153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an </a:t>
            </a:r>
            <a:r>
              <a:rPr lang="en-GB"/>
              <a:t>inspiring</a:t>
            </a:r>
            <a:r>
              <a:rPr lang="en-GB"/>
              <a:t> quote. I mean, we create a variable name randomQuote.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However, we have quoteParts that uses the </a:t>
            </a:r>
            <a:r>
              <a:rPr lang="en-GB"/>
              <a:t>randomQuote.split(' - ')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does this returns? Let’s add a console.log</a:t>
            </a:r>
            <a:endParaRPr/>
          </a:p>
        </p:txBody>
      </p:sp>
      <p:sp>
        <p:nvSpPr>
          <p:cNvPr id="269" name="Google Shape;269;p29"/>
          <p:cNvSpPr/>
          <p:nvPr/>
        </p:nvSpPr>
        <p:spPr>
          <a:xfrm>
            <a:off x="943500" y="1153000"/>
            <a:ext cx="5205300" cy="4002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3975" y="1237375"/>
            <a:ext cx="8516051" cy="3423225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30"/>
          <p:cNvSpPr/>
          <p:nvPr/>
        </p:nvSpPr>
        <p:spPr>
          <a:xfrm>
            <a:off x="809300" y="3061900"/>
            <a:ext cx="1651800" cy="183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30"/>
          <p:cNvSpPr/>
          <p:nvPr/>
        </p:nvSpPr>
        <p:spPr>
          <a:xfrm>
            <a:off x="809300" y="2740700"/>
            <a:ext cx="268750" cy="321200"/>
          </a:xfrm>
          <a:prstGeom prst="flowChartOffpageConnector">
            <a:avLst/>
          </a:prstGeom>
          <a:solidFill>
            <a:srgbClr val="ADADA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Plus Jakarta Sans SemiBold"/>
                <a:ea typeface="Plus Jakarta Sans SemiBold"/>
                <a:cs typeface="Plus Jakarta Sans SemiBold"/>
                <a:sym typeface="Plus Jakarta Sans SemiBold"/>
              </a:rPr>
              <a:t>1</a:t>
            </a:r>
            <a:endParaRPr>
              <a:latin typeface="Plus Jakarta Sans SemiBold"/>
              <a:ea typeface="Plus Jakarta Sans SemiBold"/>
              <a:cs typeface="Plus Jakarta Sans SemiBold"/>
              <a:sym typeface="Plus Jakarta Sans SemiBold"/>
            </a:endParaRPr>
          </a:p>
        </p:txBody>
      </p:sp>
      <p:sp>
        <p:nvSpPr>
          <p:cNvPr id="277" name="Google Shape;277;p30"/>
          <p:cNvSpPr/>
          <p:nvPr/>
        </p:nvSpPr>
        <p:spPr>
          <a:xfrm>
            <a:off x="3371125" y="973525"/>
            <a:ext cx="268750" cy="321200"/>
          </a:xfrm>
          <a:prstGeom prst="flowChartOffpageConnector">
            <a:avLst/>
          </a:prstGeom>
          <a:solidFill>
            <a:srgbClr val="ADADA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Plus Jakarta Sans SemiBold"/>
                <a:ea typeface="Plus Jakarta Sans SemiBold"/>
                <a:cs typeface="Plus Jakarta Sans SemiBold"/>
                <a:sym typeface="Plus Jakarta Sans SemiBold"/>
              </a:rPr>
              <a:t>2</a:t>
            </a:r>
            <a:endParaRPr>
              <a:latin typeface="Plus Jakarta Sans SemiBold"/>
              <a:ea typeface="Plus Jakarta Sans SemiBold"/>
              <a:cs typeface="Plus Jakarta Sans SemiBold"/>
              <a:sym typeface="Plus Jakarta Sans SemiBold"/>
            </a:endParaRPr>
          </a:p>
        </p:txBody>
      </p:sp>
      <p:sp>
        <p:nvSpPr>
          <p:cNvPr id="278" name="Google Shape;278;p30"/>
          <p:cNvSpPr/>
          <p:nvPr/>
        </p:nvSpPr>
        <p:spPr>
          <a:xfrm>
            <a:off x="8301350" y="2037925"/>
            <a:ext cx="194100" cy="183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30"/>
          <p:cNvSpPr/>
          <p:nvPr/>
        </p:nvSpPr>
        <p:spPr>
          <a:xfrm>
            <a:off x="8226700" y="1716725"/>
            <a:ext cx="268750" cy="321200"/>
          </a:xfrm>
          <a:prstGeom prst="flowChartOffpageConnector">
            <a:avLst/>
          </a:prstGeom>
          <a:solidFill>
            <a:srgbClr val="ADADA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Plus Jakarta Sans SemiBold"/>
                <a:ea typeface="Plus Jakarta Sans SemiBold"/>
                <a:cs typeface="Plus Jakarta Sans SemiBold"/>
                <a:sym typeface="Plus Jakarta Sans SemiBold"/>
              </a:rPr>
              <a:t>3</a:t>
            </a:r>
            <a:endParaRPr>
              <a:latin typeface="Plus Jakarta Sans SemiBold"/>
              <a:ea typeface="Plus Jakarta Sans SemiBold"/>
              <a:cs typeface="Plus Jakarta Sans SemiBold"/>
              <a:sym typeface="Plus Jakarta Sans SemiBold"/>
            </a:endParaRPr>
          </a:p>
        </p:txBody>
      </p:sp>
      <p:sp>
        <p:nvSpPr>
          <p:cNvPr id="280" name="Google Shape;280;p30"/>
          <p:cNvSpPr/>
          <p:nvPr/>
        </p:nvSpPr>
        <p:spPr>
          <a:xfrm>
            <a:off x="5533675" y="4334475"/>
            <a:ext cx="2425500" cy="183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1" name="Google Shape;281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07100" y="2994928"/>
            <a:ext cx="1960625" cy="732675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30"/>
          <p:cNvSpPr/>
          <p:nvPr/>
        </p:nvSpPr>
        <p:spPr>
          <a:xfrm>
            <a:off x="7327875" y="2924300"/>
            <a:ext cx="268750" cy="321200"/>
          </a:xfrm>
          <a:prstGeom prst="flowChartOffpageConnector">
            <a:avLst/>
          </a:prstGeom>
          <a:solidFill>
            <a:srgbClr val="ADADA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Plus Jakarta Sans SemiBold"/>
                <a:ea typeface="Plus Jakarta Sans SemiBold"/>
                <a:cs typeface="Plus Jakarta Sans SemiBold"/>
                <a:sym typeface="Plus Jakarta Sans SemiBold"/>
              </a:rPr>
              <a:t>4</a:t>
            </a:r>
            <a:endParaRPr>
              <a:latin typeface="Plus Jakarta Sans SemiBold"/>
              <a:ea typeface="Plus Jakarta Sans SemiBold"/>
              <a:cs typeface="Plus Jakarta Sans SemiBold"/>
              <a:sym typeface="Plus Jakarta Sans SemiBold"/>
            </a:endParaRPr>
          </a:p>
        </p:txBody>
      </p:sp>
      <p:sp>
        <p:nvSpPr>
          <p:cNvPr id="283" name="Google Shape;283;p30"/>
          <p:cNvSpPr/>
          <p:nvPr/>
        </p:nvSpPr>
        <p:spPr>
          <a:xfrm>
            <a:off x="7163250" y="4013275"/>
            <a:ext cx="268750" cy="321200"/>
          </a:xfrm>
          <a:prstGeom prst="flowChartOffpageConnector">
            <a:avLst/>
          </a:prstGeom>
          <a:solidFill>
            <a:srgbClr val="ADADA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Plus Jakarta Sans SemiBold"/>
                <a:ea typeface="Plus Jakarta Sans SemiBold"/>
                <a:cs typeface="Plus Jakarta Sans SemiBold"/>
                <a:sym typeface="Plus Jakarta Sans SemiBold"/>
              </a:rPr>
              <a:t>5</a:t>
            </a:r>
            <a:endParaRPr>
              <a:latin typeface="Plus Jakarta Sans SemiBold"/>
              <a:ea typeface="Plus Jakarta Sans SemiBold"/>
              <a:cs typeface="Plus Jakarta Sans SemiBold"/>
              <a:sym typeface="Plus Jakarta Sans SemiBold"/>
            </a:endParaRPr>
          </a:p>
        </p:txBody>
      </p:sp>
      <p:sp>
        <p:nvSpPr>
          <p:cNvPr id="284" name="Google Shape;284;p30"/>
          <p:cNvSpPr txBox="1"/>
          <p:nvPr>
            <p:ph type="title"/>
          </p:nvPr>
        </p:nvSpPr>
        <p:spPr>
          <a:xfrm>
            <a:off x="1383025" y="217600"/>
            <a:ext cx="6897900" cy="62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GB" sz="1800"/>
              <a:t>1. </a:t>
            </a:r>
            <a:r>
              <a:rPr b="0" lang="en-GB" sz="1800"/>
              <a:t>Add the console.log . </a:t>
            </a:r>
            <a:endParaRPr b="0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GB" sz="1800"/>
              <a:t>2. Run the code. </a:t>
            </a:r>
            <a:endParaRPr b="0" sz="18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Google Shape;28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3975" y="1237375"/>
            <a:ext cx="8516051" cy="3423225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31"/>
          <p:cNvSpPr/>
          <p:nvPr/>
        </p:nvSpPr>
        <p:spPr>
          <a:xfrm>
            <a:off x="809300" y="3061900"/>
            <a:ext cx="1651800" cy="183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31"/>
          <p:cNvSpPr/>
          <p:nvPr/>
        </p:nvSpPr>
        <p:spPr>
          <a:xfrm>
            <a:off x="809300" y="2740700"/>
            <a:ext cx="268750" cy="321200"/>
          </a:xfrm>
          <a:prstGeom prst="flowChartOffpageConnector">
            <a:avLst/>
          </a:prstGeom>
          <a:solidFill>
            <a:srgbClr val="ADADA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Plus Jakarta Sans SemiBold"/>
                <a:ea typeface="Plus Jakarta Sans SemiBold"/>
                <a:cs typeface="Plus Jakarta Sans SemiBold"/>
                <a:sym typeface="Plus Jakarta Sans SemiBold"/>
              </a:rPr>
              <a:t>1</a:t>
            </a:r>
            <a:endParaRPr>
              <a:latin typeface="Plus Jakarta Sans SemiBold"/>
              <a:ea typeface="Plus Jakarta Sans SemiBold"/>
              <a:cs typeface="Plus Jakarta Sans SemiBold"/>
              <a:sym typeface="Plus Jakarta Sans SemiBold"/>
            </a:endParaRPr>
          </a:p>
        </p:txBody>
      </p:sp>
      <p:sp>
        <p:nvSpPr>
          <p:cNvPr id="292" name="Google Shape;292;p31"/>
          <p:cNvSpPr/>
          <p:nvPr/>
        </p:nvSpPr>
        <p:spPr>
          <a:xfrm>
            <a:off x="3371125" y="973525"/>
            <a:ext cx="268750" cy="321200"/>
          </a:xfrm>
          <a:prstGeom prst="flowChartOffpageConnector">
            <a:avLst/>
          </a:prstGeom>
          <a:solidFill>
            <a:srgbClr val="ADADA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Plus Jakarta Sans SemiBold"/>
                <a:ea typeface="Plus Jakarta Sans SemiBold"/>
                <a:cs typeface="Plus Jakarta Sans SemiBold"/>
                <a:sym typeface="Plus Jakarta Sans SemiBold"/>
              </a:rPr>
              <a:t>2</a:t>
            </a:r>
            <a:endParaRPr>
              <a:latin typeface="Plus Jakarta Sans SemiBold"/>
              <a:ea typeface="Plus Jakarta Sans SemiBold"/>
              <a:cs typeface="Plus Jakarta Sans SemiBold"/>
              <a:sym typeface="Plus Jakarta Sans SemiBold"/>
            </a:endParaRPr>
          </a:p>
        </p:txBody>
      </p:sp>
      <p:sp>
        <p:nvSpPr>
          <p:cNvPr id="293" name="Google Shape;293;p31"/>
          <p:cNvSpPr/>
          <p:nvPr/>
        </p:nvSpPr>
        <p:spPr>
          <a:xfrm>
            <a:off x="8301350" y="2037925"/>
            <a:ext cx="194100" cy="183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31"/>
          <p:cNvSpPr/>
          <p:nvPr/>
        </p:nvSpPr>
        <p:spPr>
          <a:xfrm>
            <a:off x="8226700" y="1716725"/>
            <a:ext cx="268750" cy="321200"/>
          </a:xfrm>
          <a:prstGeom prst="flowChartOffpageConnector">
            <a:avLst/>
          </a:prstGeom>
          <a:solidFill>
            <a:srgbClr val="ADADA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Plus Jakarta Sans SemiBold"/>
                <a:ea typeface="Plus Jakarta Sans SemiBold"/>
                <a:cs typeface="Plus Jakarta Sans SemiBold"/>
                <a:sym typeface="Plus Jakarta Sans SemiBold"/>
              </a:rPr>
              <a:t>3</a:t>
            </a:r>
            <a:endParaRPr>
              <a:latin typeface="Plus Jakarta Sans SemiBold"/>
              <a:ea typeface="Plus Jakarta Sans SemiBold"/>
              <a:cs typeface="Plus Jakarta Sans SemiBold"/>
              <a:sym typeface="Plus Jakarta Sans SemiBold"/>
            </a:endParaRPr>
          </a:p>
        </p:txBody>
      </p:sp>
      <p:sp>
        <p:nvSpPr>
          <p:cNvPr id="295" name="Google Shape;295;p31"/>
          <p:cNvSpPr/>
          <p:nvPr/>
        </p:nvSpPr>
        <p:spPr>
          <a:xfrm>
            <a:off x="5533675" y="4334475"/>
            <a:ext cx="2425500" cy="183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6" name="Google Shape;296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07100" y="2994928"/>
            <a:ext cx="1960625" cy="732675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31"/>
          <p:cNvSpPr/>
          <p:nvPr/>
        </p:nvSpPr>
        <p:spPr>
          <a:xfrm>
            <a:off x="7327875" y="2924300"/>
            <a:ext cx="268750" cy="321200"/>
          </a:xfrm>
          <a:prstGeom prst="flowChartOffpageConnector">
            <a:avLst/>
          </a:prstGeom>
          <a:solidFill>
            <a:srgbClr val="ADADA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Plus Jakarta Sans SemiBold"/>
                <a:ea typeface="Plus Jakarta Sans SemiBold"/>
                <a:cs typeface="Plus Jakarta Sans SemiBold"/>
                <a:sym typeface="Plus Jakarta Sans SemiBold"/>
              </a:rPr>
              <a:t>4</a:t>
            </a:r>
            <a:endParaRPr>
              <a:latin typeface="Plus Jakarta Sans SemiBold"/>
              <a:ea typeface="Plus Jakarta Sans SemiBold"/>
              <a:cs typeface="Plus Jakarta Sans SemiBold"/>
              <a:sym typeface="Plus Jakarta Sans SemiBold"/>
            </a:endParaRPr>
          </a:p>
        </p:txBody>
      </p:sp>
      <p:sp>
        <p:nvSpPr>
          <p:cNvPr id="298" name="Google Shape;298;p31"/>
          <p:cNvSpPr/>
          <p:nvPr/>
        </p:nvSpPr>
        <p:spPr>
          <a:xfrm>
            <a:off x="7163250" y="4013275"/>
            <a:ext cx="268750" cy="321200"/>
          </a:xfrm>
          <a:prstGeom prst="flowChartOffpageConnector">
            <a:avLst/>
          </a:prstGeom>
          <a:solidFill>
            <a:srgbClr val="ADADA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Plus Jakarta Sans SemiBold"/>
                <a:ea typeface="Plus Jakarta Sans SemiBold"/>
                <a:cs typeface="Plus Jakarta Sans SemiBold"/>
                <a:sym typeface="Plus Jakarta Sans SemiBold"/>
              </a:rPr>
              <a:t>5</a:t>
            </a:r>
            <a:endParaRPr>
              <a:latin typeface="Plus Jakarta Sans SemiBold"/>
              <a:ea typeface="Plus Jakarta Sans SemiBold"/>
              <a:cs typeface="Plus Jakarta Sans SemiBold"/>
              <a:sym typeface="Plus Jakarta Sans SemiBold"/>
            </a:endParaRPr>
          </a:p>
        </p:txBody>
      </p:sp>
      <p:sp>
        <p:nvSpPr>
          <p:cNvPr id="299" name="Google Shape;299;p31"/>
          <p:cNvSpPr txBox="1"/>
          <p:nvPr>
            <p:ph type="title"/>
          </p:nvPr>
        </p:nvSpPr>
        <p:spPr>
          <a:xfrm>
            <a:off x="1383025" y="217600"/>
            <a:ext cx="6897900" cy="62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GB" sz="1800"/>
              <a:t>3. Toggle developer tools</a:t>
            </a:r>
            <a:endParaRPr b="0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GB" sz="1800"/>
              <a:t>4. Clock on the New Quote button</a:t>
            </a:r>
            <a:endParaRPr b="0" sz="18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4" name="Google Shape;30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3975" y="1237375"/>
            <a:ext cx="8516051" cy="3423225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32"/>
          <p:cNvSpPr/>
          <p:nvPr/>
        </p:nvSpPr>
        <p:spPr>
          <a:xfrm>
            <a:off x="809300" y="3061900"/>
            <a:ext cx="1651800" cy="183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32"/>
          <p:cNvSpPr/>
          <p:nvPr/>
        </p:nvSpPr>
        <p:spPr>
          <a:xfrm>
            <a:off x="809300" y="2740700"/>
            <a:ext cx="268750" cy="321200"/>
          </a:xfrm>
          <a:prstGeom prst="flowChartOffpageConnector">
            <a:avLst/>
          </a:prstGeom>
          <a:solidFill>
            <a:srgbClr val="ADADA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Plus Jakarta Sans SemiBold"/>
                <a:ea typeface="Plus Jakarta Sans SemiBold"/>
                <a:cs typeface="Plus Jakarta Sans SemiBold"/>
                <a:sym typeface="Plus Jakarta Sans SemiBold"/>
              </a:rPr>
              <a:t>1</a:t>
            </a:r>
            <a:endParaRPr>
              <a:latin typeface="Plus Jakarta Sans SemiBold"/>
              <a:ea typeface="Plus Jakarta Sans SemiBold"/>
              <a:cs typeface="Plus Jakarta Sans SemiBold"/>
              <a:sym typeface="Plus Jakarta Sans SemiBold"/>
            </a:endParaRPr>
          </a:p>
        </p:txBody>
      </p:sp>
      <p:sp>
        <p:nvSpPr>
          <p:cNvPr id="307" name="Google Shape;307;p32"/>
          <p:cNvSpPr/>
          <p:nvPr/>
        </p:nvSpPr>
        <p:spPr>
          <a:xfrm>
            <a:off x="3371125" y="973525"/>
            <a:ext cx="268750" cy="321200"/>
          </a:xfrm>
          <a:prstGeom prst="flowChartOffpageConnector">
            <a:avLst/>
          </a:prstGeom>
          <a:solidFill>
            <a:srgbClr val="ADADA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Plus Jakarta Sans SemiBold"/>
                <a:ea typeface="Plus Jakarta Sans SemiBold"/>
                <a:cs typeface="Plus Jakarta Sans SemiBold"/>
                <a:sym typeface="Plus Jakarta Sans SemiBold"/>
              </a:rPr>
              <a:t>2</a:t>
            </a:r>
            <a:endParaRPr>
              <a:latin typeface="Plus Jakarta Sans SemiBold"/>
              <a:ea typeface="Plus Jakarta Sans SemiBold"/>
              <a:cs typeface="Plus Jakarta Sans SemiBold"/>
              <a:sym typeface="Plus Jakarta Sans SemiBold"/>
            </a:endParaRPr>
          </a:p>
        </p:txBody>
      </p:sp>
      <p:sp>
        <p:nvSpPr>
          <p:cNvPr id="308" name="Google Shape;308;p32"/>
          <p:cNvSpPr/>
          <p:nvPr/>
        </p:nvSpPr>
        <p:spPr>
          <a:xfrm>
            <a:off x="8301350" y="2037925"/>
            <a:ext cx="194100" cy="183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32"/>
          <p:cNvSpPr/>
          <p:nvPr/>
        </p:nvSpPr>
        <p:spPr>
          <a:xfrm>
            <a:off x="8226700" y="1716725"/>
            <a:ext cx="268750" cy="321200"/>
          </a:xfrm>
          <a:prstGeom prst="flowChartOffpageConnector">
            <a:avLst/>
          </a:prstGeom>
          <a:solidFill>
            <a:srgbClr val="ADADA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Plus Jakarta Sans SemiBold"/>
                <a:ea typeface="Plus Jakarta Sans SemiBold"/>
                <a:cs typeface="Plus Jakarta Sans SemiBold"/>
                <a:sym typeface="Plus Jakarta Sans SemiBold"/>
              </a:rPr>
              <a:t>3</a:t>
            </a:r>
            <a:endParaRPr>
              <a:latin typeface="Plus Jakarta Sans SemiBold"/>
              <a:ea typeface="Plus Jakarta Sans SemiBold"/>
              <a:cs typeface="Plus Jakarta Sans SemiBold"/>
              <a:sym typeface="Plus Jakarta Sans SemiBold"/>
            </a:endParaRPr>
          </a:p>
        </p:txBody>
      </p:sp>
      <p:sp>
        <p:nvSpPr>
          <p:cNvPr id="310" name="Google Shape;310;p32"/>
          <p:cNvSpPr/>
          <p:nvPr/>
        </p:nvSpPr>
        <p:spPr>
          <a:xfrm>
            <a:off x="5533675" y="4334475"/>
            <a:ext cx="2425500" cy="183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1" name="Google Shape;311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07100" y="2994928"/>
            <a:ext cx="1960625" cy="732675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32"/>
          <p:cNvSpPr/>
          <p:nvPr/>
        </p:nvSpPr>
        <p:spPr>
          <a:xfrm>
            <a:off x="7327875" y="2924300"/>
            <a:ext cx="268750" cy="321200"/>
          </a:xfrm>
          <a:prstGeom prst="flowChartOffpageConnector">
            <a:avLst/>
          </a:prstGeom>
          <a:solidFill>
            <a:srgbClr val="ADADA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Plus Jakarta Sans SemiBold"/>
                <a:ea typeface="Plus Jakarta Sans SemiBold"/>
                <a:cs typeface="Plus Jakarta Sans SemiBold"/>
                <a:sym typeface="Plus Jakarta Sans SemiBold"/>
              </a:rPr>
              <a:t>4</a:t>
            </a:r>
            <a:endParaRPr>
              <a:latin typeface="Plus Jakarta Sans SemiBold"/>
              <a:ea typeface="Plus Jakarta Sans SemiBold"/>
              <a:cs typeface="Plus Jakarta Sans SemiBold"/>
              <a:sym typeface="Plus Jakarta Sans SemiBold"/>
            </a:endParaRPr>
          </a:p>
        </p:txBody>
      </p:sp>
      <p:sp>
        <p:nvSpPr>
          <p:cNvPr id="313" name="Google Shape;313;p32"/>
          <p:cNvSpPr/>
          <p:nvPr/>
        </p:nvSpPr>
        <p:spPr>
          <a:xfrm>
            <a:off x="7163250" y="4013275"/>
            <a:ext cx="268750" cy="321200"/>
          </a:xfrm>
          <a:prstGeom prst="flowChartOffpageConnector">
            <a:avLst/>
          </a:prstGeom>
          <a:solidFill>
            <a:srgbClr val="ADADA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Plus Jakarta Sans SemiBold"/>
                <a:ea typeface="Plus Jakarta Sans SemiBold"/>
                <a:cs typeface="Plus Jakarta Sans SemiBold"/>
                <a:sym typeface="Plus Jakarta Sans SemiBold"/>
              </a:rPr>
              <a:t>5</a:t>
            </a:r>
            <a:endParaRPr>
              <a:latin typeface="Plus Jakarta Sans SemiBold"/>
              <a:ea typeface="Plus Jakarta Sans SemiBold"/>
              <a:cs typeface="Plus Jakarta Sans SemiBold"/>
              <a:sym typeface="Plus Jakarta Sans SemiBold"/>
            </a:endParaRPr>
          </a:p>
        </p:txBody>
      </p:sp>
      <p:sp>
        <p:nvSpPr>
          <p:cNvPr id="314" name="Google Shape;314;p32"/>
          <p:cNvSpPr txBox="1"/>
          <p:nvPr>
            <p:ph type="title"/>
          </p:nvPr>
        </p:nvSpPr>
        <p:spPr>
          <a:xfrm>
            <a:off x="1383025" y="217600"/>
            <a:ext cx="6897900" cy="62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GB" sz="1800"/>
              <a:t>5. There should be a line of code that </a:t>
            </a:r>
            <a:r>
              <a:rPr b="0" lang="en-GB" sz="1800"/>
              <a:t>appears</a:t>
            </a:r>
            <a:r>
              <a:rPr b="0" lang="en-GB" sz="1800"/>
              <a:t> in the console. Let’s take a closer look</a:t>
            </a:r>
            <a:endParaRPr b="0" sz="18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3"/>
          <p:cNvSpPr txBox="1"/>
          <p:nvPr>
            <p:ph type="title"/>
          </p:nvPr>
        </p:nvSpPr>
        <p:spPr>
          <a:xfrm>
            <a:off x="1383025" y="217600"/>
            <a:ext cx="6897900" cy="62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GB" sz="1800"/>
              <a:t>What is this amazing quote? I mean what is this line of code?</a:t>
            </a:r>
            <a:endParaRPr b="0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GB" sz="1800"/>
              <a:t>This is what called an array!</a:t>
            </a:r>
            <a:endParaRPr b="0" sz="1800"/>
          </a:p>
        </p:txBody>
      </p:sp>
      <p:pic>
        <p:nvPicPr>
          <p:cNvPr id="320" name="Google Shape;32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665325"/>
            <a:ext cx="8839202" cy="22547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34"/>
          <p:cNvSpPr txBox="1"/>
          <p:nvPr>
            <p:ph type="ctrTitle"/>
          </p:nvPr>
        </p:nvSpPr>
        <p:spPr>
          <a:xfrm>
            <a:off x="586588" y="1633350"/>
            <a:ext cx="3773700" cy="172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Arrays</a:t>
            </a:r>
            <a:endParaRPr/>
          </a:p>
        </p:txBody>
      </p:sp>
      <p:sp>
        <p:nvSpPr>
          <p:cNvPr id="326" name="Google Shape;326;p34"/>
          <p:cNvSpPr txBox="1"/>
          <p:nvPr>
            <p:ph idx="2" type="title"/>
          </p:nvPr>
        </p:nvSpPr>
        <p:spPr>
          <a:xfrm>
            <a:off x="683350" y="4714084"/>
            <a:ext cx="2041200" cy="29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7" name="Google Shape;327;p34"/>
          <p:cNvPicPr preferRelativeResize="0"/>
          <p:nvPr/>
        </p:nvPicPr>
        <p:blipFill rotWithShape="1">
          <a:blip r:embed="rId3">
            <a:alphaModFix/>
          </a:blip>
          <a:srcRect b="0" l="3513" r="29819" t="0"/>
          <a:stretch/>
        </p:blipFill>
        <p:spPr>
          <a:xfrm>
            <a:off x="5150400" y="1150225"/>
            <a:ext cx="3420900" cy="3420900"/>
          </a:xfrm>
          <a:prstGeom prst="roundRect">
            <a:avLst>
              <a:gd fmla="val 6033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5"/>
          <p:cNvSpPr txBox="1"/>
          <p:nvPr>
            <p:ph type="title"/>
          </p:nvPr>
        </p:nvSpPr>
        <p:spPr>
          <a:xfrm>
            <a:off x="793325" y="1578100"/>
            <a:ext cx="4357200" cy="4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Arrays</a:t>
            </a:r>
            <a:endParaRPr/>
          </a:p>
        </p:txBody>
      </p:sp>
      <p:sp>
        <p:nvSpPr>
          <p:cNvPr id="333" name="Google Shape;333;p35"/>
          <p:cNvSpPr txBox="1"/>
          <p:nvPr>
            <p:ph idx="2" type="title"/>
          </p:nvPr>
        </p:nvSpPr>
        <p:spPr>
          <a:xfrm>
            <a:off x="793325" y="2188125"/>
            <a:ext cx="6315000" cy="153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Arrays it like a list. In this example, it is a list of strings or texts.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Arrays use square brackets [] and separate the values inside with commas. </a:t>
            </a:r>
            <a:endParaRPr/>
          </a:p>
        </p:txBody>
      </p:sp>
      <p:pic>
        <p:nvPicPr>
          <p:cNvPr id="334" name="Google Shape;334;p35"/>
          <p:cNvPicPr preferRelativeResize="0"/>
          <p:nvPr/>
        </p:nvPicPr>
        <p:blipFill rotWithShape="1">
          <a:blip r:embed="rId3">
            <a:alphaModFix/>
          </a:blip>
          <a:srcRect b="9197" l="8187" r="23013" t="73052"/>
          <a:stretch/>
        </p:blipFill>
        <p:spPr>
          <a:xfrm>
            <a:off x="793325" y="968075"/>
            <a:ext cx="6081351" cy="40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6"/>
          <p:cNvSpPr txBox="1"/>
          <p:nvPr>
            <p:ph type="title"/>
          </p:nvPr>
        </p:nvSpPr>
        <p:spPr>
          <a:xfrm>
            <a:off x="793325" y="1578100"/>
            <a:ext cx="4357200" cy="4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.split</a:t>
            </a:r>
            <a:endParaRPr/>
          </a:p>
        </p:txBody>
      </p:sp>
      <p:sp>
        <p:nvSpPr>
          <p:cNvPr id="340" name="Google Shape;340;p36"/>
          <p:cNvSpPr txBox="1"/>
          <p:nvPr>
            <p:ph idx="2" type="title"/>
          </p:nvPr>
        </p:nvSpPr>
        <p:spPr>
          <a:xfrm>
            <a:off x="793325" y="2188125"/>
            <a:ext cx="6315000" cy="53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Essentially, the .split, well, split the string into 2 parts like this, looking for the </a:t>
            </a:r>
            <a:r>
              <a:rPr lang="en-GB"/>
              <a:t>separator</a:t>
            </a:r>
            <a:r>
              <a:rPr lang="en-GB"/>
              <a:t> (' - '):</a:t>
            </a:r>
            <a:endParaRPr/>
          </a:p>
        </p:txBody>
      </p:sp>
      <p:pic>
        <p:nvPicPr>
          <p:cNvPr id="341" name="Google Shape;34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8250" y="758675"/>
            <a:ext cx="7162800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8250" y="2863775"/>
            <a:ext cx="7162800" cy="574118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43" name="Google Shape;343;p36"/>
          <p:cNvSpPr/>
          <p:nvPr/>
        </p:nvSpPr>
        <p:spPr>
          <a:xfrm>
            <a:off x="878250" y="1067900"/>
            <a:ext cx="5445900" cy="3003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44" name="Google Shape;344;p36"/>
          <p:cNvCxnSpPr>
            <a:stCxn id="343" idx="1"/>
            <a:endCxn id="342" idx="1"/>
          </p:cNvCxnSpPr>
          <p:nvPr/>
        </p:nvCxnSpPr>
        <p:spPr>
          <a:xfrm>
            <a:off x="878250" y="1218050"/>
            <a:ext cx="600" cy="1932900"/>
          </a:xfrm>
          <a:prstGeom prst="curvedConnector3">
            <a:avLst>
              <a:gd fmla="val -53212500" name="adj1"/>
            </a:avLst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345" name="Google Shape;345;p36"/>
          <p:cNvSpPr txBox="1"/>
          <p:nvPr>
            <p:ph idx="2" type="title"/>
          </p:nvPr>
        </p:nvSpPr>
        <p:spPr>
          <a:xfrm>
            <a:off x="878850" y="3808900"/>
            <a:ext cx="6315000" cy="53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Let’s move on the next lines.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Google Shape;59;p10"/>
          <p:cNvGrpSpPr/>
          <p:nvPr/>
        </p:nvGrpSpPr>
        <p:grpSpPr>
          <a:xfrm>
            <a:off x="1510200" y="1729675"/>
            <a:ext cx="6519600" cy="1937400"/>
            <a:chOff x="1490550" y="1611675"/>
            <a:chExt cx="6519600" cy="1937400"/>
          </a:xfrm>
        </p:grpSpPr>
        <p:sp>
          <p:nvSpPr>
            <p:cNvPr id="60" name="Google Shape;60;p10"/>
            <p:cNvSpPr/>
            <p:nvPr/>
          </p:nvSpPr>
          <p:spPr>
            <a:xfrm>
              <a:off x="1490550" y="1611675"/>
              <a:ext cx="6519600" cy="1937400"/>
            </a:xfrm>
            <a:prstGeom prst="roundRect">
              <a:avLst>
                <a:gd fmla="val 6911" name="adj"/>
              </a:avLst>
            </a:prstGeom>
            <a:solidFill>
              <a:srgbClr val="3876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10"/>
            <p:cNvSpPr txBox="1"/>
            <p:nvPr/>
          </p:nvSpPr>
          <p:spPr>
            <a:xfrm>
              <a:off x="1698975" y="2215525"/>
              <a:ext cx="2418000" cy="829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420">
                  <a:solidFill>
                    <a:schemeClr val="lt1"/>
                  </a:solidFill>
                  <a:latin typeface="Plus Jakarta Sans ExtraBold"/>
                  <a:ea typeface="Plus Jakarta Sans ExtraBold"/>
                  <a:cs typeface="Plus Jakarta Sans ExtraBold"/>
                  <a:sym typeface="Plus Jakarta Sans ExtraBold"/>
                </a:rPr>
                <a:t>Create Your First Website</a:t>
              </a:r>
              <a:endParaRPr sz="2420">
                <a:solidFill>
                  <a:schemeClr val="lt1"/>
                </a:solidFill>
                <a:latin typeface="Plus Jakarta Sans ExtraBold"/>
                <a:ea typeface="Plus Jakarta Sans ExtraBold"/>
                <a:cs typeface="Plus Jakarta Sans ExtraBold"/>
                <a:sym typeface="Plus Jakarta Sans ExtraBold"/>
              </a:endParaRPr>
            </a:p>
          </p:txBody>
        </p:sp>
        <p:sp>
          <p:nvSpPr>
            <p:cNvPr id="62" name="Google Shape;62;p10"/>
            <p:cNvSpPr txBox="1"/>
            <p:nvPr/>
          </p:nvSpPr>
          <p:spPr>
            <a:xfrm>
              <a:off x="1698975" y="1983050"/>
              <a:ext cx="842400" cy="27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920">
                  <a:solidFill>
                    <a:schemeClr val="lt1"/>
                  </a:solidFill>
                  <a:latin typeface="Plus Jakarta Sans"/>
                  <a:ea typeface="Plus Jakarta Sans"/>
                  <a:cs typeface="Plus Jakarta Sans"/>
                  <a:sym typeface="Plus Jakarta Sans"/>
                </a:rPr>
                <a:t>Day 1 (1h):</a:t>
              </a:r>
              <a:endParaRPr b="1" sz="92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endParaRPr>
            </a:p>
          </p:txBody>
        </p:sp>
        <p:pic>
          <p:nvPicPr>
            <p:cNvPr id="63" name="Google Shape;63;p1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411250" y="1966850"/>
              <a:ext cx="205800" cy="205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4" name="Google Shape;64;p10"/>
            <p:cNvSpPr txBox="1"/>
            <p:nvPr/>
          </p:nvSpPr>
          <p:spPr>
            <a:xfrm>
              <a:off x="4682250" y="1883450"/>
              <a:ext cx="2904000" cy="37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20">
                  <a:solidFill>
                    <a:schemeClr val="lt1"/>
                  </a:solidFill>
                  <a:latin typeface="Plus Jakarta Sans Medium"/>
                  <a:ea typeface="Plus Jakarta Sans Medium"/>
                  <a:cs typeface="Plus Jakarta Sans Medium"/>
                  <a:sym typeface="Plus Jakarta Sans Medium"/>
                </a:rPr>
                <a:t>Learn creating a website using HTML </a:t>
              </a:r>
              <a:endParaRPr sz="1020">
                <a:solidFill>
                  <a:schemeClr val="lt1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endParaRPr>
            </a:p>
          </p:txBody>
        </p:sp>
        <p:pic>
          <p:nvPicPr>
            <p:cNvPr id="65" name="Google Shape;65;p1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411250" y="2640938"/>
              <a:ext cx="205800" cy="205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6" name="Google Shape;66;p10"/>
            <p:cNvSpPr txBox="1"/>
            <p:nvPr/>
          </p:nvSpPr>
          <p:spPr>
            <a:xfrm>
              <a:off x="4682250" y="2557538"/>
              <a:ext cx="2633100" cy="37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20">
                  <a:solidFill>
                    <a:schemeClr val="lt1"/>
                  </a:solidFill>
                  <a:latin typeface="Plus Jakarta Sans Medium"/>
                  <a:ea typeface="Plus Jakarta Sans Medium"/>
                  <a:cs typeface="Plus Jakarta Sans Medium"/>
                  <a:sym typeface="Plus Jakarta Sans Medium"/>
                </a:rPr>
                <a:t>Use HTML to create links &amp; texts</a:t>
              </a:r>
              <a:endParaRPr sz="1020">
                <a:solidFill>
                  <a:schemeClr val="lt1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endParaRPr>
            </a:p>
          </p:txBody>
        </p:sp>
        <p:pic>
          <p:nvPicPr>
            <p:cNvPr id="67" name="Google Shape;67;p1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411250" y="2982975"/>
              <a:ext cx="205800" cy="205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8" name="Google Shape;68;p10"/>
            <p:cNvSpPr txBox="1"/>
            <p:nvPr/>
          </p:nvSpPr>
          <p:spPr>
            <a:xfrm>
              <a:off x="4682250" y="2899575"/>
              <a:ext cx="2633100" cy="37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20">
                  <a:solidFill>
                    <a:schemeClr val="lt1"/>
                  </a:solidFill>
                  <a:latin typeface="Plus Jakarta Sans Medium"/>
                  <a:ea typeface="Plus Jakarta Sans Medium"/>
                  <a:cs typeface="Plus Jakarta Sans Medium"/>
                  <a:sym typeface="Plus Jakarta Sans Medium"/>
                </a:rPr>
                <a:t>Build a resume website</a:t>
              </a:r>
              <a:endParaRPr sz="1020">
                <a:solidFill>
                  <a:schemeClr val="lt1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endParaRPr>
            </a:p>
          </p:txBody>
        </p:sp>
        <p:pic>
          <p:nvPicPr>
            <p:cNvPr id="69" name="Google Shape;69;p1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411250" y="2298925"/>
              <a:ext cx="205800" cy="205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0" name="Google Shape;70;p10"/>
            <p:cNvSpPr txBox="1"/>
            <p:nvPr/>
          </p:nvSpPr>
          <p:spPr>
            <a:xfrm>
              <a:off x="4682250" y="2215525"/>
              <a:ext cx="3085200" cy="37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20">
                  <a:solidFill>
                    <a:schemeClr val="lt1"/>
                  </a:solidFill>
                  <a:latin typeface="Plus Jakarta Sans Medium"/>
                  <a:ea typeface="Plus Jakarta Sans Medium"/>
                  <a:cs typeface="Plus Jakarta Sans Medium"/>
                  <a:sym typeface="Plus Jakarta Sans Medium"/>
                </a:rPr>
                <a:t>Understand how websites understand HTML</a:t>
              </a:r>
              <a:endParaRPr sz="1020">
                <a:solidFill>
                  <a:schemeClr val="lt1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endParaRPr>
            </a:p>
          </p:txBody>
        </p:sp>
      </p:grpSp>
      <p:sp>
        <p:nvSpPr>
          <p:cNvPr id="71" name="Google Shape;71;p10"/>
          <p:cNvSpPr txBox="1"/>
          <p:nvPr/>
        </p:nvSpPr>
        <p:spPr>
          <a:xfrm>
            <a:off x="1844500" y="1368563"/>
            <a:ext cx="2272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8FAFF"/>
                </a:solidFill>
                <a:latin typeface="Caveat Medium"/>
                <a:ea typeface="Caveat Medium"/>
                <a:cs typeface="Caveat Medium"/>
                <a:sym typeface="Caveat Medium"/>
              </a:rPr>
              <a:t>You also have done this!</a:t>
            </a:r>
            <a:endParaRPr>
              <a:solidFill>
                <a:srgbClr val="F8FAFF"/>
              </a:solidFill>
              <a:latin typeface="Caveat Medium"/>
              <a:ea typeface="Caveat Medium"/>
              <a:cs typeface="Caveat Medium"/>
              <a:sym typeface="Caveat Medium"/>
            </a:endParaRPr>
          </a:p>
        </p:txBody>
      </p:sp>
      <p:sp>
        <p:nvSpPr>
          <p:cNvPr id="72" name="Google Shape;72;p10"/>
          <p:cNvSpPr txBox="1"/>
          <p:nvPr/>
        </p:nvSpPr>
        <p:spPr>
          <a:xfrm>
            <a:off x="2481750" y="745050"/>
            <a:ext cx="4180500" cy="5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20">
                <a:solidFill>
                  <a:srgbClr val="FFFFFF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Your 6-Day Success Plan</a:t>
            </a:r>
            <a:endParaRPr b="1" sz="2420">
              <a:solidFill>
                <a:srgbClr val="FFFFFF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37"/>
          <p:cNvSpPr txBox="1"/>
          <p:nvPr>
            <p:ph type="title"/>
          </p:nvPr>
        </p:nvSpPr>
        <p:spPr>
          <a:xfrm>
            <a:off x="793325" y="1578100"/>
            <a:ext cx="4357200" cy="4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index</a:t>
            </a:r>
            <a:endParaRPr/>
          </a:p>
        </p:txBody>
      </p:sp>
      <p:sp>
        <p:nvSpPr>
          <p:cNvPr id="351" name="Google Shape;351;p37"/>
          <p:cNvSpPr txBox="1"/>
          <p:nvPr>
            <p:ph idx="2" type="title"/>
          </p:nvPr>
        </p:nvSpPr>
        <p:spPr>
          <a:xfrm>
            <a:off x="793325" y="2188125"/>
            <a:ext cx="7007400" cy="15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Just like an index number from your attendance list, we use it to get a specific text (in this example)  in an array.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However, we refer the first index as number 0. Why? We count the number of space from the first text.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Therefore, the first text is 0 spaces from the first text, which means index 0.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And, the second text is 1 spaces from the first text, which means index 1.</a:t>
            </a:r>
            <a:endParaRPr/>
          </a:p>
        </p:txBody>
      </p:sp>
      <p:pic>
        <p:nvPicPr>
          <p:cNvPr id="352" name="Google Shape;35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8850" y="735225"/>
            <a:ext cx="4638204" cy="76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8850" y="385875"/>
            <a:ext cx="7162800" cy="5741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38"/>
          <p:cNvSpPr txBox="1"/>
          <p:nvPr>
            <p:ph type="title"/>
          </p:nvPr>
        </p:nvSpPr>
        <p:spPr>
          <a:xfrm>
            <a:off x="793325" y="1578100"/>
            <a:ext cx="4357200" cy="4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Access value from array</a:t>
            </a:r>
            <a:endParaRPr/>
          </a:p>
        </p:txBody>
      </p:sp>
      <p:sp>
        <p:nvSpPr>
          <p:cNvPr id="359" name="Google Shape;359;p38"/>
          <p:cNvSpPr txBox="1"/>
          <p:nvPr>
            <p:ph idx="2" type="title"/>
          </p:nvPr>
        </p:nvSpPr>
        <p:spPr>
          <a:xfrm>
            <a:off x="793325" y="2188125"/>
            <a:ext cx="6315000" cy="64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To get the the first text in the quoteParts, we also use the [] with the index number. Therefore, the quote.innerHTML would look like this:</a:t>
            </a:r>
            <a:endParaRPr/>
          </a:p>
        </p:txBody>
      </p:sp>
      <p:pic>
        <p:nvPicPr>
          <p:cNvPr id="360" name="Google Shape;36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8850" y="735225"/>
            <a:ext cx="4638204" cy="76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8850" y="385875"/>
            <a:ext cx="7162800" cy="574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3325" y="2997500"/>
            <a:ext cx="6115050" cy="66675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63" name="Google Shape;363;p38"/>
          <p:cNvSpPr/>
          <p:nvPr/>
        </p:nvSpPr>
        <p:spPr>
          <a:xfrm>
            <a:off x="878250" y="968000"/>
            <a:ext cx="4638300" cy="5349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64" name="Google Shape;364;p38"/>
          <p:cNvCxnSpPr>
            <a:stCxn id="363" idx="1"/>
            <a:endCxn id="362" idx="1"/>
          </p:cNvCxnSpPr>
          <p:nvPr/>
        </p:nvCxnSpPr>
        <p:spPr>
          <a:xfrm flipH="1">
            <a:off x="793350" y="1235450"/>
            <a:ext cx="84900" cy="2095500"/>
          </a:xfrm>
          <a:prstGeom prst="curvedConnector3">
            <a:avLst>
              <a:gd fmla="val 454653" name="adj1"/>
            </a:avLst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365" name="Google Shape;365;p38"/>
          <p:cNvSpPr txBox="1"/>
          <p:nvPr>
            <p:ph idx="2" type="title"/>
          </p:nvPr>
        </p:nvSpPr>
        <p:spPr>
          <a:xfrm>
            <a:off x="878250" y="3825025"/>
            <a:ext cx="6315000" cy="64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Then for the author…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39"/>
          <p:cNvSpPr txBox="1"/>
          <p:nvPr>
            <p:ph type="title"/>
          </p:nvPr>
        </p:nvSpPr>
        <p:spPr>
          <a:xfrm>
            <a:off x="793325" y="1578100"/>
            <a:ext cx="4357200" cy="4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Access value from array</a:t>
            </a:r>
            <a:endParaRPr/>
          </a:p>
        </p:txBody>
      </p:sp>
      <p:sp>
        <p:nvSpPr>
          <p:cNvPr id="371" name="Google Shape;371;p39"/>
          <p:cNvSpPr txBox="1"/>
          <p:nvPr>
            <p:ph idx="2" type="title"/>
          </p:nvPr>
        </p:nvSpPr>
        <p:spPr>
          <a:xfrm>
            <a:off x="793325" y="2188125"/>
            <a:ext cx="6315000" cy="64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We have a template literal string. We can also add how we get a value from an array. The author.innerHTML would look like this:</a:t>
            </a:r>
            <a:endParaRPr/>
          </a:p>
        </p:txBody>
      </p:sp>
      <p:pic>
        <p:nvPicPr>
          <p:cNvPr id="372" name="Google Shape;37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8850" y="385875"/>
            <a:ext cx="7162800" cy="57411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3" name="Google Shape;373;p39"/>
          <p:cNvCxnSpPr>
            <a:stCxn id="374" idx="1"/>
            <a:endCxn id="375" idx="1"/>
          </p:cNvCxnSpPr>
          <p:nvPr/>
        </p:nvCxnSpPr>
        <p:spPr>
          <a:xfrm>
            <a:off x="874751" y="1247063"/>
            <a:ext cx="600" cy="2088000"/>
          </a:xfrm>
          <a:prstGeom prst="curvedConnector3">
            <a:avLst>
              <a:gd fmla="val -55408430" name="adj1"/>
            </a:avLst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stealth"/>
          </a:ln>
        </p:spPr>
      </p:cxnSp>
      <p:pic>
        <p:nvPicPr>
          <p:cNvPr id="374" name="Google Shape;374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4751" y="960000"/>
            <a:ext cx="5392664" cy="574125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75" name="Google Shape;375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74750" y="2965800"/>
            <a:ext cx="5420428" cy="738512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76" name="Google Shape;376;p39"/>
          <p:cNvSpPr txBox="1"/>
          <p:nvPr>
            <p:ph idx="2" type="title"/>
          </p:nvPr>
        </p:nvSpPr>
        <p:spPr>
          <a:xfrm>
            <a:off x="793325" y="3934050"/>
            <a:ext cx="6315000" cy="64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Therefore, when we run the code…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40"/>
          <p:cNvSpPr txBox="1"/>
          <p:nvPr>
            <p:ph idx="4294967295" type="title"/>
          </p:nvPr>
        </p:nvSpPr>
        <p:spPr>
          <a:xfrm>
            <a:off x="1383025" y="217600"/>
            <a:ext cx="6897900" cy="62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Plus Jakarta Sans Medium"/>
                <a:ea typeface="Plus Jakarta Sans Medium"/>
                <a:cs typeface="Plus Jakarta Sans Medium"/>
                <a:sym typeface="Plus Jakarta Sans Medium"/>
              </a:rPr>
              <a:t>Click on the new quote, it should show you a quote. However, how do we pop up another quote?</a:t>
            </a:r>
            <a:endParaRPr sz="1800">
              <a:latin typeface="Plus Jakarta Sans Medium"/>
              <a:ea typeface="Plus Jakarta Sans Medium"/>
              <a:cs typeface="Plus Jakarta Sans Medium"/>
              <a:sym typeface="Plus Jakarta Sans Medium"/>
            </a:endParaRPr>
          </a:p>
        </p:txBody>
      </p:sp>
      <p:pic>
        <p:nvPicPr>
          <p:cNvPr id="382" name="Google Shape;38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825" y="931150"/>
            <a:ext cx="3377558" cy="399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559760">
            <a:off x="2717750" y="2518175"/>
            <a:ext cx="781050" cy="81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03550" y="931150"/>
            <a:ext cx="3795453" cy="3993199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40"/>
          <p:cNvSpPr/>
          <p:nvPr/>
        </p:nvSpPr>
        <p:spPr>
          <a:xfrm>
            <a:off x="4430175" y="2077425"/>
            <a:ext cx="617400" cy="1768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0" name="Google Shape;39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0025" y="845488"/>
            <a:ext cx="6852124" cy="4138075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p41"/>
          <p:cNvSpPr txBox="1"/>
          <p:nvPr>
            <p:ph idx="4294967295" type="title"/>
          </p:nvPr>
        </p:nvSpPr>
        <p:spPr>
          <a:xfrm>
            <a:off x="1383025" y="217600"/>
            <a:ext cx="6897900" cy="62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Plus Jakarta Sans Medium"/>
                <a:ea typeface="Plus Jakarta Sans Medium"/>
                <a:cs typeface="Plus Jakarta Sans Medium"/>
                <a:sym typeface="Plus Jakarta Sans Medium"/>
              </a:rPr>
              <a:t>In script.js, update the code</a:t>
            </a:r>
            <a:endParaRPr sz="1800">
              <a:latin typeface="Plus Jakarta Sans Medium"/>
              <a:ea typeface="Plus Jakarta Sans Medium"/>
              <a:cs typeface="Plus Jakarta Sans Medium"/>
              <a:sym typeface="Plus Jakarta Sans Medium"/>
            </a:endParaRPr>
          </a:p>
        </p:txBody>
      </p:sp>
      <p:sp>
        <p:nvSpPr>
          <p:cNvPr id="392" name="Google Shape;392;p41"/>
          <p:cNvSpPr/>
          <p:nvPr/>
        </p:nvSpPr>
        <p:spPr>
          <a:xfrm>
            <a:off x="1020075" y="845500"/>
            <a:ext cx="5278800" cy="10428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p41"/>
          <p:cNvSpPr/>
          <p:nvPr/>
        </p:nvSpPr>
        <p:spPr>
          <a:xfrm>
            <a:off x="1214200" y="2980675"/>
            <a:ext cx="6561600" cy="5151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42"/>
          <p:cNvSpPr txBox="1"/>
          <p:nvPr>
            <p:ph idx="4294967295" type="title"/>
          </p:nvPr>
        </p:nvSpPr>
        <p:spPr>
          <a:xfrm>
            <a:off x="1383025" y="217600"/>
            <a:ext cx="6897900" cy="62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Plus Jakarta Sans Medium"/>
                <a:ea typeface="Plus Jakarta Sans Medium"/>
                <a:cs typeface="Plus Jakarta Sans Medium"/>
                <a:sym typeface="Plus Jakarta Sans Medium"/>
              </a:rPr>
              <a:t>Run the project, click on the new quote button, and it should show you a random quote. Let’s explain what happened! </a:t>
            </a:r>
            <a:endParaRPr sz="1800">
              <a:latin typeface="Plus Jakarta Sans Medium"/>
              <a:ea typeface="Plus Jakarta Sans Medium"/>
              <a:cs typeface="Plus Jakarta Sans Medium"/>
              <a:sym typeface="Plus Jakarta Sans Medium"/>
            </a:endParaRPr>
          </a:p>
        </p:txBody>
      </p:sp>
      <p:pic>
        <p:nvPicPr>
          <p:cNvPr id="399" name="Google Shape;399;p42"/>
          <p:cNvPicPr preferRelativeResize="0"/>
          <p:nvPr/>
        </p:nvPicPr>
        <p:blipFill rotWithShape="1">
          <a:blip r:embed="rId3">
            <a:alphaModFix/>
          </a:blip>
          <a:srcRect b="48103" l="24765" r="21629" t="31003"/>
          <a:stretch/>
        </p:blipFill>
        <p:spPr>
          <a:xfrm>
            <a:off x="467200" y="2256550"/>
            <a:ext cx="1810449" cy="834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559760">
            <a:off x="1524675" y="2605525"/>
            <a:ext cx="781050" cy="81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42"/>
          <p:cNvPicPr preferRelativeResize="0"/>
          <p:nvPr/>
        </p:nvPicPr>
        <p:blipFill rotWithShape="1">
          <a:blip r:embed="rId5">
            <a:alphaModFix/>
          </a:blip>
          <a:srcRect b="12863" l="12398" r="12187" t="15754"/>
          <a:stretch/>
        </p:blipFill>
        <p:spPr>
          <a:xfrm>
            <a:off x="3222163" y="1363075"/>
            <a:ext cx="2631875" cy="2621250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p42"/>
          <p:cNvSpPr/>
          <p:nvPr/>
        </p:nvSpPr>
        <p:spPr>
          <a:xfrm>
            <a:off x="2445725" y="2378650"/>
            <a:ext cx="617400" cy="5901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3" name="Google Shape;403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30478" y="1423400"/>
            <a:ext cx="2369473" cy="243967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559760">
            <a:off x="4832875" y="3392000"/>
            <a:ext cx="781050" cy="819150"/>
          </a:xfrm>
          <a:prstGeom prst="rect">
            <a:avLst/>
          </a:prstGeom>
          <a:noFill/>
          <a:ln>
            <a:noFill/>
          </a:ln>
        </p:spPr>
      </p:pic>
      <p:sp>
        <p:nvSpPr>
          <p:cNvPr id="405" name="Google Shape;405;p42"/>
          <p:cNvSpPr/>
          <p:nvPr/>
        </p:nvSpPr>
        <p:spPr>
          <a:xfrm>
            <a:off x="5933563" y="2475800"/>
            <a:ext cx="617400" cy="5901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43"/>
          <p:cNvSpPr txBox="1"/>
          <p:nvPr>
            <p:ph type="title"/>
          </p:nvPr>
        </p:nvSpPr>
        <p:spPr>
          <a:xfrm>
            <a:off x="793325" y="1578100"/>
            <a:ext cx="4357200" cy="4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quotes</a:t>
            </a:r>
            <a:endParaRPr/>
          </a:p>
        </p:txBody>
      </p:sp>
      <p:sp>
        <p:nvSpPr>
          <p:cNvPr id="411" name="Google Shape;411;p43"/>
          <p:cNvSpPr txBox="1"/>
          <p:nvPr>
            <p:ph idx="2" type="title"/>
          </p:nvPr>
        </p:nvSpPr>
        <p:spPr>
          <a:xfrm>
            <a:off x="793325" y="2188125"/>
            <a:ext cx="7007400" cy="15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First, to store more than 1 quote, we create a quotes variable, with an array or list of quotes.</a:t>
            </a:r>
            <a:endParaRPr/>
          </a:p>
        </p:txBody>
      </p:sp>
      <p:pic>
        <p:nvPicPr>
          <p:cNvPr id="412" name="Google Shape;412;p43"/>
          <p:cNvPicPr preferRelativeResize="0"/>
          <p:nvPr/>
        </p:nvPicPr>
        <p:blipFill rotWithShape="1">
          <a:blip r:embed="rId3">
            <a:alphaModFix/>
          </a:blip>
          <a:srcRect b="72130" l="0" r="0" t="0"/>
          <a:stretch/>
        </p:blipFill>
        <p:spPr>
          <a:xfrm>
            <a:off x="901800" y="297050"/>
            <a:ext cx="6702599" cy="111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7" name="Google Shape;417;p44"/>
          <p:cNvPicPr preferRelativeResize="0"/>
          <p:nvPr/>
        </p:nvPicPr>
        <p:blipFill rotWithShape="1">
          <a:blip r:embed="rId3">
            <a:alphaModFix/>
          </a:blip>
          <a:srcRect b="3042" l="0" r="0" t="30242"/>
          <a:stretch/>
        </p:blipFill>
        <p:spPr>
          <a:xfrm>
            <a:off x="943875" y="475575"/>
            <a:ext cx="5922475" cy="2386100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p44"/>
          <p:cNvSpPr txBox="1"/>
          <p:nvPr>
            <p:ph type="title"/>
          </p:nvPr>
        </p:nvSpPr>
        <p:spPr>
          <a:xfrm>
            <a:off x="749400" y="3011850"/>
            <a:ext cx="4357200" cy="4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Random</a:t>
            </a:r>
            <a:endParaRPr/>
          </a:p>
        </p:txBody>
      </p:sp>
      <p:sp>
        <p:nvSpPr>
          <p:cNvPr id="419" name="Google Shape;419;p44"/>
          <p:cNvSpPr txBox="1"/>
          <p:nvPr>
            <p:ph idx="2" type="title"/>
          </p:nvPr>
        </p:nvSpPr>
        <p:spPr>
          <a:xfrm>
            <a:off x="749400" y="3621875"/>
            <a:ext cx="7007400" cy="15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To get a random number, we need to use Math. Similar how document contains functions, Math contains a bunch of math functions to use.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Functions such as </a:t>
            </a:r>
            <a:r>
              <a:rPr lang="en-GB"/>
              <a:t>floor and random. Let’s go find out what Math.random() and Math.floor() does.</a:t>
            </a:r>
            <a:endParaRPr/>
          </a:p>
        </p:txBody>
      </p:sp>
      <p:sp>
        <p:nvSpPr>
          <p:cNvPr id="420" name="Google Shape;420;p44"/>
          <p:cNvSpPr/>
          <p:nvPr/>
        </p:nvSpPr>
        <p:spPr>
          <a:xfrm>
            <a:off x="1114200" y="1218100"/>
            <a:ext cx="5693700" cy="4671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5" name="Google Shape;425;p45"/>
          <p:cNvPicPr preferRelativeResize="0"/>
          <p:nvPr/>
        </p:nvPicPr>
        <p:blipFill rotWithShape="1">
          <a:blip r:embed="rId3">
            <a:alphaModFix/>
          </a:blip>
          <a:srcRect b="35934" l="2657" r="0" t="50769"/>
          <a:stretch/>
        </p:blipFill>
        <p:spPr>
          <a:xfrm>
            <a:off x="876000" y="759225"/>
            <a:ext cx="7570488" cy="624475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45"/>
          <p:cNvSpPr txBox="1"/>
          <p:nvPr>
            <p:ph type="title"/>
          </p:nvPr>
        </p:nvSpPr>
        <p:spPr>
          <a:xfrm>
            <a:off x="799450" y="1593525"/>
            <a:ext cx="4357200" cy="4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Math.random()</a:t>
            </a:r>
            <a:endParaRPr/>
          </a:p>
        </p:txBody>
      </p:sp>
      <p:sp>
        <p:nvSpPr>
          <p:cNvPr id="427" name="Google Shape;427;p45"/>
          <p:cNvSpPr txBox="1"/>
          <p:nvPr>
            <p:ph idx="2" type="title"/>
          </p:nvPr>
        </p:nvSpPr>
        <p:spPr>
          <a:xfrm>
            <a:off x="799450" y="2203550"/>
            <a:ext cx="7007400" cy="15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It gives a random decimal point number between 0 to 1.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It could be 0.35144665525156893.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Or it could be 0.5136300693048088.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However, how do we choose a random index from our list of quotes?</a:t>
            </a:r>
            <a:endParaRPr/>
          </a:p>
        </p:txBody>
      </p:sp>
      <p:sp>
        <p:nvSpPr>
          <p:cNvPr id="428" name="Google Shape;428;p45"/>
          <p:cNvSpPr/>
          <p:nvPr/>
        </p:nvSpPr>
        <p:spPr>
          <a:xfrm>
            <a:off x="4697150" y="809275"/>
            <a:ext cx="1618500" cy="2670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3" name="Google Shape;433;p46"/>
          <p:cNvPicPr preferRelativeResize="0"/>
          <p:nvPr/>
        </p:nvPicPr>
        <p:blipFill rotWithShape="1">
          <a:blip r:embed="rId3">
            <a:alphaModFix/>
          </a:blip>
          <a:srcRect b="35934" l="2657" r="0" t="50769"/>
          <a:stretch/>
        </p:blipFill>
        <p:spPr>
          <a:xfrm>
            <a:off x="876000" y="759225"/>
            <a:ext cx="7570488" cy="624475"/>
          </a:xfrm>
          <a:prstGeom prst="rect">
            <a:avLst/>
          </a:prstGeom>
          <a:noFill/>
          <a:ln>
            <a:noFill/>
          </a:ln>
        </p:spPr>
      </p:pic>
      <p:sp>
        <p:nvSpPr>
          <p:cNvPr id="434" name="Google Shape;434;p46"/>
          <p:cNvSpPr txBox="1"/>
          <p:nvPr>
            <p:ph type="title"/>
          </p:nvPr>
        </p:nvSpPr>
        <p:spPr>
          <a:xfrm>
            <a:off x="799450" y="1593525"/>
            <a:ext cx="4357200" cy="4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quotes.length</a:t>
            </a:r>
            <a:endParaRPr/>
          </a:p>
        </p:txBody>
      </p:sp>
      <p:sp>
        <p:nvSpPr>
          <p:cNvPr id="435" name="Google Shape;435;p46"/>
          <p:cNvSpPr txBox="1"/>
          <p:nvPr>
            <p:ph idx="2" type="title"/>
          </p:nvPr>
        </p:nvSpPr>
        <p:spPr>
          <a:xfrm>
            <a:off x="799450" y="2203550"/>
            <a:ext cx="7007400" cy="15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We are able to get how many quotes using the quotes.length.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For example, if Math.random() gives us 0.1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And quotes.length give use 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This gives us a 0.2. However, there is no index 0.2. Therefore, we need to round up to the nearest number using Math.floor()</a:t>
            </a:r>
            <a:endParaRPr/>
          </a:p>
        </p:txBody>
      </p:sp>
      <p:sp>
        <p:nvSpPr>
          <p:cNvPr id="436" name="Google Shape;436;p46"/>
          <p:cNvSpPr/>
          <p:nvPr/>
        </p:nvSpPr>
        <p:spPr>
          <a:xfrm>
            <a:off x="6616050" y="800925"/>
            <a:ext cx="1618500" cy="2670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oogle Shape;77;p11"/>
          <p:cNvGrpSpPr/>
          <p:nvPr/>
        </p:nvGrpSpPr>
        <p:grpSpPr>
          <a:xfrm>
            <a:off x="1510200" y="1729675"/>
            <a:ext cx="6519600" cy="1937400"/>
            <a:chOff x="1490550" y="1611675"/>
            <a:chExt cx="6519600" cy="1937400"/>
          </a:xfrm>
        </p:grpSpPr>
        <p:sp>
          <p:nvSpPr>
            <p:cNvPr id="78" name="Google Shape;78;p11"/>
            <p:cNvSpPr/>
            <p:nvPr/>
          </p:nvSpPr>
          <p:spPr>
            <a:xfrm>
              <a:off x="1490550" y="1611675"/>
              <a:ext cx="6519600" cy="1937400"/>
            </a:xfrm>
            <a:prstGeom prst="roundRect">
              <a:avLst>
                <a:gd fmla="val 6911" name="adj"/>
              </a:avLst>
            </a:prstGeom>
            <a:solidFill>
              <a:srgbClr val="3876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11"/>
            <p:cNvSpPr txBox="1"/>
            <p:nvPr/>
          </p:nvSpPr>
          <p:spPr>
            <a:xfrm>
              <a:off x="1698975" y="2215525"/>
              <a:ext cx="2418000" cy="829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420">
                  <a:solidFill>
                    <a:schemeClr val="lt1"/>
                  </a:solidFill>
                  <a:latin typeface="Plus Jakarta Sans ExtraBold"/>
                  <a:ea typeface="Plus Jakarta Sans ExtraBold"/>
                  <a:cs typeface="Plus Jakarta Sans ExtraBold"/>
                  <a:sym typeface="Plus Jakarta Sans ExtraBold"/>
                </a:rPr>
                <a:t>Styling Websites</a:t>
              </a:r>
              <a:endParaRPr sz="2420">
                <a:solidFill>
                  <a:schemeClr val="lt1"/>
                </a:solidFill>
                <a:latin typeface="Plus Jakarta Sans ExtraBold"/>
                <a:ea typeface="Plus Jakarta Sans ExtraBold"/>
                <a:cs typeface="Plus Jakarta Sans ExtraBold"/>
                <a:sym typeface="Plus Jakarta Sans ExtraBold"/>
              </a:endParaRPr>
            </a:p>
          </p:txBody>
        </p:sp>
        <p:sp>
          <p:nvSpPr>
            <p:cNvPr id="80" name="Google Shape;80;p11"/>
            <p:cNvSpPr txBox="1"/>
            <p:nvPr/>
          </p:nvSpPr>
          <p:spPr>
            <a:xfrm>
              <a:off x="1698975" y="1983050"/>
              <a:ext cx="973500" cy="27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920">
                  <a:solidFill>
                    <a:schemeClr val="lt1"/>
                  </a:solidFill>
                  <a:latin typeface="Plus Jakarta Sans"/>
                  <a:ea typeface="Plus Jakarta Sans"/>
                  <a:cs typeface="Plus Jakarta Sans"/>
                  <a:sym typeface="Plus Jakarta Sans"/>
                </a:rPr>
                <a:t>Day 2 (1h):</a:t>
              </a:r>
              <a:endParaRPr b="1" sz="92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endParaRPr>
            </a:p>
          </p:txBody>
        </p:sp>
        <p:pic>
          <p:nvPicPr>
            <p:cNvPr id="81" name="Google Shape;81;p1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411250" y="1966850"/>
              <a:ext cx="205800" cy="205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2" name="Google Shape;82;p11"/>
            <p:cNvSpPr txBox="1"/>
            <p:nvPr/>
          </p:nvSpPr>
          <p:spPr>
            <a:xfrm>
              <a:off x="4682250" y="1883450"/>
              <a:ext cx="2904000" cy="37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20">
                  <a:solidFill>
                    <a:schemeClr val="lt1"/>
                  </a:solidFill>
                  <a:latin typeface="Plus Jakarta Sans Medium"/>
                  <a:ea typeface="Plus Jakarta Sans Medium"/>
                  <a:cs typeface="Plus Jakarta Sans Medium"/>
                  <a:sym typeface="Plus Jakarta Sans Medium"/>
                </a:rPr>
                <a:t>Learn to style a website using CSS </a:t>
              </a:r>
              <a:endParaRPr sz="1020">
                <a:solidFill>
                  <a:schemeClr val="lt1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endParaRPr>
            </a:p>
          </p:txBody>
        </p:sp>
        <p:pic>
          <p:nvPicPr>
            <p:cNvPr id="83" name="Google Shape;83;p1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411250" y="2640938"/>
              <a:ext cx="205800" cy="205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4" name="Google Shape;84;p11"/>
            <p:cNvSpPr txBox="1"/>
            <p:nvPr/>
          </p:nvSpPr>
          <p:spPr>
            <a:xfrm>
              <a:off x="4682250" y="2557550"/>
              <a:ext cx="2868900" cy="37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20">
                  <a:solidFill>
                    <a:schemeClr val="lt1"/>
                  </a:solidFill>
                  <a:latin typeface="Plus Jakarta Sans Medium"/>
                  <a:ea typeface="Plus Jakarta Sans Medium"/>
                  <a:cs typeface="Plus Jakarta Sans Medium"/>
                  <a:sym typeface="Plus Jakarta Sans Medium"/>
                </a:rPr>
                <a:t>Learn to create buttons and design them</a:t>
              </a:r>
              <a:endParaRPr sz="1020">
                <a:solidFill>
                  <a:schemeClr val="lt1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endParaRPr>
            </a:p>
          </p:txBody>
        </p:sp>
        <p:pic>
          <p:nvPicPr>
            <p:cNvPr id="85" name="Google Shape;85;p1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411250" y="2982975"/>
              <a:ext cx="205800" cy="205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6" name="Google Shape;86;p11"/>
            <p:cNvSpPr txBox="1"/>
            <p:nvPr/>
          </p:nvSpPr>
          <p:spPr>
            <a:xfrm>
              <a:off x="4682250" y="2899575"/>
              <a:ext cx="2633100" cy="37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20">
                  <a:solidFill>
                    <a:schemeClr val="lt1"/>
                  </a:solidFill>
                  <a:latin typeface="Plus Jakarta Sans Medium"/>
                  <a:ea typeface="Plus Jakarta Sans Medium"/>
                  <a:cs typeface="Plus Jakarta Sans Medium"/>
                  <a:sym typeface="Plus Jakarta Sans Medium"/>
                </a:rPr>
                <a:t>Build a Link in Bio project</a:t>
              </a:r>
              <a:endParaRPr sz="1020">
                <a:solidFill>
                  <a:schemeClr val="lt1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endParaRPr>
            </a:p>
          </p:txBody>
        </p:sp>
        <p:pic>
          <p:nvPicPr>
            <p:cNvPr id="87" name="Google Shape;87;p1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411250" y="2298925"/>
              <a:ext cx="205800" cy="205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8" name="Google Shape;88;p11"/>
            <p:cNvSpPr txBox="1"/>
            <p:nvPr/>
          </p:nvSpPr>
          <p:spPr>
            <a:xfrm>
              <a:off x="4682250" y="2215525"/>
              <a:ext cx="3085200" cy="37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20">
                  <a:solidFill>
                    <a:schemeClr val="lt1"/>
                  </a:solidFill>
                  <a:latin typeface="Plus Jakarta Sans Medium"/>
                  <a:ea typeface="Plus Jakarta Sans Medium"/>
                  <a:cs typeface="Plus Jakarta Sans Medium"/>
                  <a:sym typeface="Plus Jakarta Sans Medium"/>
                </a:rPr>
                <a:t>Add your profile picture for employers!</a:t>
              </a:r>
              <a:endParaRPr sz="1020">
                <a:solidFill>
                  <a:schemeClr val="lt1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endParaRPr>
            </a:p>
          </p:txBody>
        </p:sp>
      </p:grpSp>
      <p:sp>
        <p:nvSpPr>
          <p:cNvPr id="89" name="Google Shape;89;p11"/>
          <p:cNvSpPr txBox="1"/>
          <p:nvPr/>
        </p:nvSpPr>
        <p:spPr>
          <a:xfrm>
            <a:off x="1844500" y="1368563"/>
            <a:ext cx="2272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8FAFF"/>
                </a:solidFill>
                <a:latin typeface="Caveat Medium"/>
                <a:ea typeface="Caveat Medium"/>
                <a:cs typeface="Caveat Medium"/>
                <a:sym typeface="Caveat Medium"/>
              </a:rPr>
              <a:t>You also have done done this!</a:t>
            </a:r>
            <a:endParaRPr>
              <a:solidFill>
                <a:srgbClr val="F8FAFF"/>
              </a:solidFill>
              <a:latin typeface="Caveat Medium"/>
              <a:ea typeface="Caveat Medium"/>
              <a:cs typeface="Caveat Medium"/>
              <a:sym typeface="Caveat Medium"/>
            </a:endParaRPr>
          </a:p>
        </p:txBody>
      </p:sp>
      <p:sp>
        <p:nvSpPr>
          <p:cNvPr id="90" name="Google Shape;90;p11"/>
          <p:cNvSpPr txBox="1"/>
          <p:nvPr/>
        </p:nvSpPr>
        <p:spPr>
          <a:xfrm>
            <a:off x="2481750" y="745050"/>
            <a:ext cx="4180500" cy="5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20">
                <a:solidFill>
                  <a:srgbClr val="FFFFFF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Your 6-Day Success Plan</a:t>
            </a:r>
            <a:endParaRPr b="1" sz="2420">
              <a:solidFill>
                <a:srgbClr val="FFFFFF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1" name="Google Shape;441;p47"/>
          <p:cNvPicPr preferRelativeResize="0"/>
          <p:nvPr/>
        </p:nvPicPr>
        <p:blipFill rotWithShape="1">
          <a:blip r:embed="rId3">
            <a:alphaModFix/>
          </a:blip>
          <a:srcRect b="41970" l="2657" r="0" t="50769"/>
          <a:stretch/>
        </p:blipFill>
        <p:spPr>
          <a:xfrm>
            <a:off x="786750" y="1619625"/>
            <a:ext cx="7570500" cy="340975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47"/>
          <p:cNvSpPr txBox="1"/>
          <p:nvPr>
            <p:ph type="title"/>
          </p:nvPr>
        </p:nvSpPr>
        <p:spPr>
          <a:xfrm>
            <a:off x="824475" y="308675"/>
            <a:ext cx="4357200" cy="4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Math.floor</a:t>
            </a:r>
            <a:endParaRPr/>
          </a:p>
        </p:txBody>
      </p:sp>
      <p:sp>
        <p:nvSpPr>
          <p:cNvPr id="443" name="Google Shape;443;p47"/>
          <p:cNvSpPr txBox="1"/>
          <p:nvPr>
            <p:ph idx="2" type="title"/>
          </p:nvPr>
        </p:nvSpPr>
        <p:spPr>
          <a:xfrm>
            <a:off x="824475" y="918700"/>
            <a:ext cx="7007400" cy="49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It basically rounds up to the nearest whole number. This is how the whole thing looks like:</a:t>
            </a:r>
            <a:endParaRPr/>
          </a:p>
        </p:txBody>
      </p:sp>
      <p:sp>
        <p:nvSpPr>
          <p:cNvPr id="444" name="Google Shape;444;p47"/>
          <p:cNvSpPr txBox="1"/>
          <p:nvPr>
            <p:ph idx="2" type="title"/>
          </p:nvPr>
        </p:nvSpPr>
        <p:spPr>
          <a:xfrm>
            <a:off x="824475" y="2113975"/>
            <a:ext cx="7007400" cy="49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If Math.random returns 0.1:</a:t>
            </a:r>
            <a:endParaRPr/>
          </a:p>
        </p:txBody>
      </p:sp>
      <p:pic>
        <p:nvPicPr>
          <p:cNvPr id="445" name="Google Shape;445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8525" y="2674050"/>
            <a:ext cx="6381750" cy="381000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47"/>
          <p:cNvSpPr txBox="1"/>
          <p:nvPr>
            <p:ph idx="2" type="title"/>
          </p:nvPr>
        </p:nvSpPr>
        <p:spPr>
          <a:xfrm>
            <a:off x="824475" y="3217475"/>
            <a:ext cx="7007400" cy="49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If quotes.length returns 2:</a:t>
            </a:r>
            <a:endParaRPr/>
          </a:p>
        </p:txBody>
      </p:sp>
      <p:pic>
        <p:nvPicPr>
          <p:cNvPr id="447" name="Google Shape;447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78525" y="3768500"/>
            <a:ext cx="4857750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Google Shape;448;p47"/>
          <p:cNvSpPr txBox="1"/>
          <p:nvPr>
            <p:ph idx="2" type="title"/>
          </p:nvPr>
        </p:nvSpPr>
        <p:spPr>
          <a:xfrm>
            <a:off x="878525" y="4362700"/>
            <a:ext cx="7007400" cy="49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And this would return us…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48"/>
          <p:cNvSpPr txBox="1"/>
          <p:nvPr>
            <p:ph type="title"/>
          </p:nvPr>
        </p:nvSpPr>
        <p:spPr>
          <a:xfrm>
            <a:off x="824475" y="308675"/>
            <a:ext cx="4357200" cy="4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Math.floor</a:t>
            </a:r>
            <a:endParaRPr/>
          </a:p>
        </p:txBody>
      </p:sp>
      <p:pic>
        <p:nvPicPr>
          <p:cNvPr id="454" name="Google Shape;454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475" y="1006950"/>
            <a:ext cx="4857750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Google Shape;455;p48"/>
          <p:cNvSpPr txBox="1"/>
          <p:nvPr>
            <p:ph idx="2" type="title"/>
          </p:nvPr>
        </p:nvSpPr>
        <p:spPr>
          <a:xfrm>
            <a:off x="824475" y="1601150"/>
            <a:ext cx="7007400" cy="49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And this would return :</a:t>
            </a:r>
            <a:endParaRPr/>
          </a:p>
        </p:txBody>
      </p:sp>
      <p:pic>
        <p:nvPicPr>
          <p:cNvPr id="456" name="Google Shape;456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4475" y="2092250"/>
            <a:ext cx="4400550" cy="523875"/>
          </a:xfrm>
          <a:prstGeom prst="rect">
            <a:avLst/>
          </a:prstGeom>
          <a:noFill/>
          <a:ln>
            <a:noFill/>
          </a:ln>
        </p:spPr>
      </p:pic>
      <p:sp>
        <p:nvSpPr>
          <p:cNvPr id="457" name="Google Shape;457;p48"/>
          <p:cNvSpPr txBox="1"/>
          <p:nvPr>
            <p:ph idx="2" type="title"/>
          </p:nvPr>
        </p:nvSpPr>
        <p:spPr>
          <a:xfrm>
            <a:off x="824475" y="2921600"/>
            <a:ext cx="7007400" cy="49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And Math.floor round up 0.2 to give:</a:t>
            </a:r>
            <a:endParaRPr/>
          </a:p>
        </p:txBody>
      </p:sp>
      <p:pic>
        <p:nvPicPr>
          <p:cNvPr id="458" name="Google Shape;458;p48"/>
          <p:cNvPicPr preferRelativeResize="0"/>
          <p:nvPr/>
        </p:nvPicPr>
        <p:blipFill rotWithShape="1">
          <a:blip r:embed="rId5">
            <a:alphaModFix/>
          </a:blip>
          <a:srcRect b="0" l="0" r="0" t="15476"/>
          <a:stretch/>
        </p:blipFill>
        <p:spPr>
          <a:xfrm>
            <a:off x="761450" y="3502625"/>
            <a:ext cx="2990850" cy="491100"/>
          </a:xfrm>
          <a:prstGeom prst="rect">
            <a:avLst/>
          </a:prstGeom>
          <a:noFill/>
          <a:ln>
            <a:noFill/>
          </a:ln>
        </p:spPr>
      </p:pic>
      <p:sp>
        <p:nvSpPr>
          <p:cNvPr id="459" name="Google Shape;459;p48"/>
          <p:cNvSpPr txBox="1"/>
          <p:nvPr>
            <p:ph idx="2" type="title"/>
          </p:nvPr>
        </p:nvSpPr>
        <p:spPr>
          <a:xfrm>
            <a:off x="824475" y="4175275"/>
            <a:ext cx="7007400" cy="49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Now, there is an index 0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49"/>
          <p:cNvSpPr txBox="1"/>
          <p:nvPr>
            <p:ph type="title"/>
          </p:nvPr>
        </p:nvSpPr>
        <p:spPr>
          <a:xfrm>
            <a:off x="824475" y="308675"/>
            <a:ext cx="4357200" cy="4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randomQuote</a:t>
            </a:r>
            <a:endParaRPr/>
          </a:p>
        </p:txBody>
      </p:sp>
      <p:pic>
        <p:nvPicPr>
          <p:cNvPr id="465" name="Google Shape;465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9575" y="978075"/>
            <a:ext cx="6419850" cy="128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6" name="Google Shape;466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4475" y="2491425"/>
            <a:ext cx="5105400" cy="981075"/>
          </a:xfrm>
          <a:prstGeom prst="rect">
            <a:avLst/>
          </a:prstGeom>
          <a:noFill/>
          <a:ln>
            <a:noFill/>
          </a:ln>
        </p:spPr>
      </p:pic>
      <p:sp>
        <p:nvSpPr>
          <p:cNvPr id="467" name="Google Shape;467;p49"/>
          <p:cNvSpPr txBox="1"/>
          <p:nvPr>
            <p:ph idx="2" type="title"/>
          </p:nvPr>
        </p:nvSpPr>
        <p:spPr>
          <a:xfrm>
            <a:off x="824475" y="3808175"/>
            <a:ext cx="7007400" cy="49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Therefore, with the randomIndex 0, what would randomQuote return us?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</a:t>
            </a:r>
            <a:r>
              <a:rPr lang="en-GB"/>
              <a:t>first</a:t>
            </a:r>
            <a:r>
              <a:rPr lang="en-GB"/>
              <a:t> quote! Let’s see it step by step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50"/>
          <p:cNvSpPr txBox="1"/>
          <p:nvPr>
            <p:ph type="title"/>
          </p:nvPr>
        </p:nvSpPr>
        <p:spPr>
          <a:xfrm>
            <a:off x="824475" y="308675"/>
            <a:ext cx="4357200" cy="4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randomQuote</a:t>
            </a:r>
            <a:endParaRPr/>
          </a:p>
        </p:txBody>
      </p:sp>
      <p:pic>
        <p:nvPicPr>
          <p:cNvPr id="473" name="Google Shape;473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9575" y="978075"/>
            <a:ext cx="6419850" cy="1285875"/>
          </a:xfrm>
          <a:prstGeom prst="rect">
            <a:avLst/>
          </a:prstGeom>
          <a:noFill/>
          <a:ln>
            <a:noFill/>
          </a:ln>
        </p:spPr>
      </p:pic>
      <p:sp>
        <p:nvSpPr>
          <p:cNvPr id="474" name="Google Shape;474;p50"/>
          <p:cNvSpPr txBox="1"/>
          <p:nvPr>
            <p:ph idx="2" type="title"/>
          </p:nvPr>
        </p:nvSpPr>
        <p:spPr>
          <a:xfrm>
            <a:off x="824475" y="3808175"/>
            <a:ext cx="7007400" cy="49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And since quotes[0] returns the first sentence, it should look like this…</a:t>
            </a:r>
            <a:endParaRPr/>
          </a:p>
        </p:txBody>
      </p:sp>
      <p:pic>
        <p:nvPicPr>
          <p:cNvPr id="475" name="Google Shape;475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9575" y="2833500"/>
            <a:ext cx="3943350" cy="523875"/>
          </a:xfrm>
          <a:prstGeom prst="rect">
            <a:avLst/>
          </a:prstGeom>
          <a:noFill/>
          <a:ln>
            <a:noFill/>
          </a:ln>
        </p:spPr>
      </p:pic>
      <p:sp>
        <p:nvSpPr>
          <p:cNvPr id="476" name="Google Shape;476;p50"/>
          <p:cNvSpPr/>
          <p:nvPr/>
        </p:nvSpPr>
        <p:spPr>
          <a:xfrm>
            <a:off x="1143000" y="1301525"/>
            <a:ext cx="4647000" cy="2670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51"/>
          <p:cNvSpPr txBox="1"/>
          <p:nvPr>
            <p:ph type="title"/>
          </p:nvPr>
        </p:nvSpPr>
        <p:spPr>
          <a:xfrm>
            <a:off x="824475" y="308675"/>
            <a:ext cx="4357200" cy="4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randomQuote</a:t>
            </a:r>
            <a:endParaRPr/>
          </a:p>
        </p:txBody>
      </p:sp>
      <p:pic>
        <p:nvPicPr>
          <p:cNvPr id="482" name="Google Shape;482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9575" y="978075"/>
            <a:ext cx="6419850" cy="1285875"/>
          </a:xfrm>
          <a:prstGeom prst="rect">
            <a:avLst/>
          </a:prstGeom>
          <a:noFill/>
          <a:ln>
            <a:noFill/>
          </a:ln>
        </p:spPr>
      </p:pic>
      <p:sp>
        <p:nvSpPr>
          <p:cNvPr id="483" name="Google Shape;483;p51"/>
          <p:cNvSpPr txBox="1"/>
          <p:nvPr>
            <p:ph idx="2" type="title"/>
          </p:nvPr>
        </p:nvSpPr>
        <p:spPr>
          <a:xfrm>
            <a:off x="824475" y="3808175"/>
            <a:ext cx="7007400" cy="49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This would then make randomQuote to return the first sentence. Go back a few slides to see again how it looks like.</a:t>
            </a:r>
            <a:endParaRPr/>
          </a:p>
        </p:txBody>
      </p:sp>
      <p:sp>
        <p:nvSpPr>
          <p:cNvPr id="484" name="Google Shape;484;p51"/>
          <p:cNvSpPr/>
          <p:nvPr/>
        </p:nvSpPr>
        <p:spPr>
          <a:xfrm>
            <a:off x="1143000" y="1301525"/>
            <a:ext cx="4647000" cy="2670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85" name="Google Shape;485;p51"/>
          <p:cNvPicPr preferRelativeResize="0"/>
          <p:nvPr/>
        </p:nvPicPr>
        <p:blipFill rotWithShape="1">
          <a:blip r:embed="rId4">
            <a:alphaModFix/>
          </a:blip>
          <a:srcRect b="0" l="0" r="0" t="33038"/>
          <a:stretch/>
        </p:blipFill>
        <p:spPr>
          <a:xfrm>
            <a:off x="881063" y="2917325"/>
            <a:ext cx="7381875" cy="49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52"/>
          <p:cNvSpPr txBox="1"/>
          <p:nvPr>
            <p:ph type="ctrTitle"/>
          </p:nvPr>
        </p:nvSpPr>
        <p:spPr>
          <a:xfrm>
            <a:off x="586600" y="1633350"/>
            <a:ext cx="4182000" cy="209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Challenge (Optional): </a:t>
            </a:r>
            <a:endParaRPr/>
          </a:p>
        </p:txBody>
      </p:sp>
      <p:grpSp>
        <p:nvGrpSpPr>
          <p:cNvPr id="491" name="Google Shape;491;p52"/>
          <p:cNvGrpSpPr/>
          <p:nvPr/>
        </p:nvGrpSpPr>
        <p:grpSpPr>
          <a:xfrm>
            <a:off x="4870025" y="269825"/>
            <a:ext cx="3479501" cy="4873676"/>
            <a:chOff x="4870025" y="269825"/>
            <a:chExt cx="3479501" cy="4873676"/>
          </a:xfrm>
        </p:grpSpPr>
        <p:pic>
          <p:nvPicPr>
            <p:cNvPr id="492" name="Google Shape;492;p52"/>
            <p:cNvPicPr preferRelativeResize="0"/>
            <p:nvPr/>
          </p:nvPicPr>
          <p:blipFill rotWithShape="1">
            <a:blip r:embed="rId3">
              <a:alphaModFix/>
            </a:blip>
            <a:srcRect b="23710" l="22463" r="23067" t="0"/>
            <a:stretch/>
          </p:blipFill>
          <p:spPr>
            <a:xfrm>
              <a:off x="4870025" y="269825"/>
              <a:ext cx="3479501" cy="48736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3" name="Google Shape;493;p52"/>
            <p:cNvPicPr preferRelativeResize="0"/>
            <p:nvPr/>
          </p:nvPicPr>
          <p:blipFill rotWithShape="1">
            <a:blip r:embed="rId4">
              <a:alphaModFix/>
            </a:blip>
            <a:srcRect b="6846" l="9857" r="13130" t="0"/>
            <a:stretch/>
          </p:blipFill>
          <p:spPr>
            <a:xfrm>
              <a:off x="5305163" y="1093875"/>
              <a:ext cx="2609226" cy="385437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94" name="Google Shape;494;p52"/>
          <p:cNvPicPr preferRelativeResize="0"/>
          <p:nvPr/>
        </p:nvPicPr>
        <p:blipFill rotWithShape="1">
          <a:blip r:embed="rId5">
            <a:alphaModFix/>
          </a:blip>
          <a:srcRect b="4568" l="4072" r="5634" t="1622"/>
          <a:stretch/>
        </p:blipFill>
        <p:spPr>
          <a:xfrm>
            <a:off x="5434525" y="3281625"/>
            <a:ext cx="2507700" cy="180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5" name="Google Shape;495;p52" title="Screenshot 2023-03-13 at 12.58.36 PM.mov">
            <a:hlinkClick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389600" y="1041000"/>
            <a:ext cx="2507700" cy="410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53"/>
          <p:cNvSpPr txBox="1"/>
          <p:nvPr>
            <p:ph type="title"/>
          </p:nvPr>
        </p:nvSpPr>
        <p:spPr>
          <a:xfrm>
            <a:off x="793325" y="945175"/>
            <a:ext cx="4076700" cy="40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Challenges (Optional)</a:t>
            </a:r>
            <a:endParaRPr/>
          </a:p>
        </p:txBody>
      </p:sp>
      <p:sp>
        <p:nvSpPr>
          <p:cNvPr id="501" name="Google Shape;501;p53"/>
          <p:cNvSpPr txBox="1"/>
          <p:nvPr>
            <p:ph idx="2" type="title"/>
          </p:nvPr>
        </p:nvSpPr>
        <p:spPr>
          <a:xfrm>
            <a:off x="793325" y="1548200"/>
            <a:ext cx="3845700" cy="320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Easy: </a:t>
            </a:r>
            <a:r>
              <a:rPr lang="en-GB"/>
              <a:t>Add more quotes!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Very Hard: </a:t>
            </a:r>
            <a:r>
              <a:rPr lang="en-GB"/>
              <a:t>Make image appear as well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1. Create an array of image urls. You can use this website: </a:t>
            </a:r>
            <a:r>
              <a:rPr lang="en-GB" u="sng">
                <a:solidFill>
                  <a:schemeClr val="hlink"/>
                </a:solidFill>
                <a:hlinkClick r:id="rId3"/>
              </a:rPr>
              <a:t>https://pravatar.cc/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2. Similar to randomQuote, get a randomPhoto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3. Google “assign dom element src” and click on w3schools. Read it and see if you can figure how to change an img src.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Developers normally have to search on their own. Answer is on the next slide!</a:t>
            </a:r>
            <a:endParaRPr/>
          </a:p>
        </p:txBody>
      </p:sp>
      <p:grpSp>
        <p:nvGrpSpPr>
          <p:cNvPr id="502" name="Google Shape;502;p53"/>
          <p:cNvGrpSpPr/>
          <p:nvPr/>
        </p:nvGrpSpPr>
        <p:grpSpPr>
          <a:xfrm>
            <a:off x="4870025" y="269825"/>
            <a:ext cx="3479501" cy="4873676"/>
            <a:chOff x="4870025" y="269825"/>
            <a:chExt cx="3479501" cy="4873676"/>
          </a:xfrm>
        </p:grpSpPr>
        <p:pic>
          <p:nvPicPr>
            <p:cNvPr id="503" name="Google Shape;503;p53"/>
            <p:cNvPicPr preferRelativeResize="0"/>
            <p:nvPr/>
          </p:nvPicPr>
          <p:blipFill rotWithShape="1">
            <a:blip r:embed="rId4">
              <a:alphaModFix/>
            </a:blip>
            <a:srcRect b="23710" l="22463" r="23067" t="0"/>
            <a:stretch/>
          </p:blipFill>
          <p:spPr>
            <a:xfrm>
              <a:off x="4870025" y="269825"/>
              <a:ext cx="3479501" cy="48736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4" name="Google Shape;504;p53"/>
            <p:cNvPicPr preferRelativeResize="0"/>
            <p:nvPr/>
          </p:nvPicPr>
          <p:blipFill rotWithShape="1">
            <a:blip r:embed="rId5">
              <a:alphaModFix/>
            </a:blip>
            <a:srcRect b="6846" l="9857" r="13130" t="0"/>
            <a:stretch/>
          </p:blipFill>
          <p:spPr>
            <a:xfrm>
              <a:off x="5305163" y="1093875"/>
              <a:ext cx="2609226" cy="385437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05" name="Google Shape;505;p53"/>
          <p:cNvPicPr preferRelativeResize="0"/>
          <p:nvPr/>
        </p:nvPicPr>
        <p:blipFill rotWithShape="1">
          <a:blip r:embed="rId6">
            <a:alphaModFix/>
          </a:blip>
          <a:srcRect b="4568" l="4072" r="5634" t="1622"/>
          <a:stretch/>
        </p:blipFill>
        <p:spPr>
          <a:xfrm>
            <a:off x="5434525" y="3281625"/>
            <a:ext cx="2507700" cy="180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6" name="Google Shape;506;p53" title="Screenshot 2023-03-13 at 12.58.36 PM.mov">
            <a:hlinkClick r:id="rId7"/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389600" y="1041000"/>
            <a:ext cx="2507700" cy="410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54"/>
          <p:cNvSpPr txBox="1"/>
          <p:nvPr>
            <p:ph type="title"/>
          </p:nvPr>
        </p:nvSpPr>
        <p:spPr>
          <a:xfrm>
            <a:off x="793325" y="945175"/>
            <a:ext cx="4076700" cy="40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Very Hard Challenge</a:t>
            </a:r>
            <a:endParaRPr/>
          </a:p>
        </p:txBody>
      </p:sp>
      <p:sp>
        <p:nvSpPr>
          <p:cNvPr id="512" name="Google Shape;512;p54"/>
          <p:cNvSpPr txBox="1"/>
          <p:nvPr>
            <p:ph idx="2" type="title"/>
          </p:nvPr>
        </p:nvSpPr>
        <p:spPr>
          <a:xfrm>
            <a:off x="793325" y="1548200"/>
            <a:ext cx="3845700" cy="320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Make random image appear as well.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1. Create an array of image urls. You can use this website: </a:t>
            </a:r>
            <a:r>
              <a:rPr lang="en-GB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https://pravatar.cc/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2. Similar to randomQuote, get a randomPhoto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3. Google “assign dom element src” and click on w3schools. Read it and see if you can figure how to change an img src.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Developers normally have to search on their own. Answer is on the next slide!</a:t>
            </a:r>
            <a:endParaRPr/>
          </a:p>
        </p:txBody>
      </p:sp>
      <p:grpSp>
        <p:nvGrpSpPr>
          <p:cNvPr id="513" name="Google Shape;513;p54"/>
          <p:cNvGrpSpPr/>
          <p:nvPr/>
        </p:nvGrpSpPr>
        <p:grpSpPr>
          <a:xfrm>
            <a:off x="4870025" y="269825"/>
            <a:ext cx="3479501" cy="4873676"/>
            <a:chOff x="4870025" y="269825"/>
            <a:chExt cx="3479501" cy="4873676"/>
          </a:xfrm>
        </p:grpSpPr>
        <p:pic>
          <p:nvPicPr>
            <p:cNvPr id="514" name="Google Shape;514;p54"/>
            <p:cNvPicPr preferRelativeResize="0"/>
            <p:nvPr/>
          </p:nvPicPr>
          <p:blipFill rotWithShape="1">
            <a:blip r:embed="rId4">
              <a:alphaModFix/>
            </a:blip>
            <a:srcRect b="23710" l="22463" r="23067" t="0"/>
            <a:stretch/>
          </p:blipFill>
          <p:spPr>
            <a:xfrm>
              <a:off x="4870025" y="269825"/>
              <a:ext cx="3479501" cy="48736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5" name="Google Shape;515;p54"/>
            <p:cNvPicPr preferRelativeResize="0"/>
            <p:nvPr/>
          </p:nvPicPr>
          <p:blipFill rotWithShape="1">
            <a:blip r:embed="rId5">
              <a:alphaModFix/>
            </a:blip>
            <a:srcRect b="6846" l="9857" r="13130" t="0"/>
            <a:stretch/>
          </p:blipFill>
          <p:spPr>
            <a:xfrm>
              <a:off x="5305163" y="1093875"/>
              <a:ext cx="2609226" cy="385437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16" name="Google Shape;516;p54"/>
          <p:cNvPicPr preferRelativeResize="0"/>
          <p:nvPr/>
        </p:nvPicPr>
        <p:blipFill rotWithShape="1">
          <a:blip r:embed="rId6">
            <a:alphaModFix/>
          </a:blip>
          <a:srcRect b="4568" l="4072" r="5634" t="1622"/>
          <a:stretch/>
        </p:blipFill>
        <p:spPr>
          <a:xfrm>
            <a:off x="5434525" y="3281625"/>
            <a:ext cx="2507700" cy="180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7" name="Google Shape;517;p54" title="Screenshot 2023-03-13 at 12.58.36 PM.mov">
            <a:hlinkClick r:id="rId7"/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389600" y="1041000"/>
            <a:ext cx="2507700" cy="410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" name="Google Shape;522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4850" y="1103525"/>
            <a:ext cx="5865276" cy="3705175"/>
          </a:xfrm>
          <a:prstGeom prst="rect">
            <a:avLst/>
          </a:prstGeom>
          <a:noFill/>
          <a:ln>
            <a:noFill/>
          </a:ln>
        </p:spPr>
      </p:pic>
      <p:sp>
        <p:nvSpPr>
          <p:cNvPr id="523" name="Google Shape;523;p55"/>
          <p:cNvSpPr txBox="1"/>
          <p:nvPr/>
        </p:nvSpPr>
        <p:spPr>
          <a:xfrm>
            <a:off x="824475" y="308675"/>
            <a:ext cx="6534000" cy="7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solidFill>
                  <a:srgbClr val="FFFFFF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Answer for very hard challenge, index.html:</a:t>
            </a:r>
            <a:endParaRPr b="1" sz="2400">
              <a:solidFill>
                <a:srgbClr val="FFFFFF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sp>
        <p:nvSpPr>
          <p:cNvPr id="524" name="Google Shape;524;p55"/>
          <p:cNvSpPr/>
          <p:nvPr/>
        </p:nvSpPr>
        <p:spPr>
          <a:xfrm>
            <a:off x="1794750" y="3043875"/>
            <a:ext cx="2050200" cy="2181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56"/>
          <p:cNvSpPr txBox="1"/>
          <p:nvPr>
            <p:ph type="title"/>
          </p:nvPr>
        </p:nvSpPr>
        <p:spPr>
          <a:xfrm>
            <a:off x="824475" y="308675"/>
            <a:ext cx="6434100" cy="4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Answer for very hard challenge, script.js:</a:t>
            </a:r>
            <a:endParaRPr/>
          </a:p>
        </p:txBody>
      </p:sp>
      <p:pic>
        <p:nvPicPr>
          <p:cNvPr id="530" name="Google Shape;530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8513" y="855150"/>
            <a:ext cx="4826982" cy="4129825"/>
          </a:xfrm>
          <a:prstGeom prst="rect">
            <a:avLst/>
          </a:prstGeom>
          <a:noFill/>
          <a:ln>
            <a:noFill/>
          </a:ln>
        </p:spPr>
      </p:pic>
      <p:sp>
        <p:nvSpPr>
          <p:cNvPr id="531" name="Google Shape;531;p56"/>
          <p:cNvSpPr/>
          <p:nvPr/>
        </p:nvSpPr>
        <p:spPr>
          <a:xfrm>
            <a:off x="2187750" y="1786250"/>
            <a:ext cx="3864600" cy="7854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p56"/>
          <p:cNvSpPr/>
          <p:nvPr/>
        </p:nvSpPr>
        <p:spPr>
          <a:xfrm>
            <a:off x="2327050" y="4585100"/>
            <a:ext cx="3864600" cy="195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56"/>
          <p:cNvSpPr/>
          <p:nvPr/>
        </p:nvSpPr>
        <p:spPr>
          <a:xfrm>
            <a:off x="2327050" y="3649025"/>
            <a:ext cx="2972100" cy="195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" name="Google Shape;95;p12"/>
          <p:cNvGrpSpPr/>
          <p:nvPr/>
        </p:nvGrpSpPr>
        <p:grpSpPr>
          <a:xfrm>
            <a:off x="1510200" y="1729675"/>
            <a:ext cx="6519600" cy="1937400"/>
            <a:chOff x="1490550" y="1611675"/>
            <a:chExt cx="6519600" cy="1937400"/>
          </a:xfrm>
        </p:grpSpPr>
        <p:sp>
          <p:nvSpPr>
            <p:cNvPr id="96" name="Google Shape;96;p12"/>
            <p:cNvSpPr/>
            <p:nvPr/>
          </p:nvSpPr>
          <p:spPr>
            <a:xfrm>
              <a:off x="1490550" y="1611675"/>
              <a:ext cx="6519600" cy="1937400"/>
            </a:xfrm>
            <a:prstGeom prst="roundRect">
              <a:avLst>
                <a:gd fmla="val 6911" name="adj"/>
              </a:avLst>
            </a:prstGeom>
            <a:solidFill>
              <a:srgbClr val="3876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12"/>
            <p:cNvSpPr txBox="1"/>
            <p:nvPr/>
          </p:nvSpPr>
          <p:spPr>
            <a:xfrm>
              <a:off x="1698975" y="2215525"/>
              <a:ext cx="2515800" cy="829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rmAutofit fontScale="92500" lnSpcReduction="10000"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420">
                  <a:solidFill>
                    <a:schemeClr val="lt1"/>
                  </a:solidFill>
                  <a:latin typeface="Plus Jakarta Sans ExtraBold"/>
                  <a:ea typeface="Plus Jakarta Sans ExtraBold"/>
                  <a:cs typeface="Plus Jakarta Sans ExtraBold"/>
                  <a:sym typeface="Plus Jakarta Sans ExtraBold"/>
                </a:rPr>
                <a:t>Build Interactive Website</a:t>
              </a:r>
              <a:endParaRPr sz="2420">
                <a:solidFill>
                  <a:schemeClr val="lt1"/>
                </a:solidFill>
                <a:latin typeface="Plus Jakarta Sans ExtraBold"/>
                <a:ea typeface="Plus Jakarta Sans ExtraBold"/>
                <a:cs typeface="Plus Jakarta Sans ExtraBold"/>
                <a:sym typeface="Plus Jakarta Sans ExtraBold"/>
              </a:endParaRPr>
            </a:p>
          </p:txBody>
        </p:sp>
        <p:sp>
          <p:nvSpPr>
            <p:cNvPr id="98" name="Google Shape;98;p12"/>
            <p:cNvSpPr txBox="1"/>
            <p:nvPr/>
          </p:nvSpPr>
          <p:spPr>
            <a:xfrm>
              <a:off x="1698975" y="1983050"/>
              <a:ext cx="1038900" cy="27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920">
                  <a:solidFill>
                    <a:schemeClr val="lt1"/>
                  </a:solidFill>
                  <a:latin typeface="Plus Jakarta Sans"/>
                  <a:ea typeface="Plus Jakarta Sans"/>
                  <a:cs typeface="Plus Jakarta Sans"/>
                  <a:sym typeface="Plus Jakarta Sans"/>
                </a:rPr>
                <a:t>Day 3 (1h):</a:t>
              </a:r>
              <a:endParaRPr b="1" sz="92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endParaRPr>
            </a:p>
          </p:txBody>
        </p:sp>
        <p:pic>
          <p:nvPicPr>
            <p:cNvPr id="99" name="Google Shape;99;p1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411250" y="1966850"/>
              <a:ext cx="205800" cy="205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0" name="Google Shape;100;p12"/>
            <p:cNvSpPr txBox="1"/>
            <p:nvPr/>
          </p:nvSpPr>
          <p:spPr>
            <a:xfrm>
              <a:off x="4682250" y="1883450"/>
              <a:ext cx="2904000" cy="37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20">
                  <a:solidFill>
                    <a:schemeClr val="lt1"/>
                  </a:solidFill>
                  <a:latin typeface="Plus Jakarta Sans Medium"/>
                  <a:ea typeface="Plus Jakarta Sans Medium"/>
                  <a:cs typeface="Plus Jakarta Sans Medium"/>
                  <a:sym typeface="Plus Jakarta Sans Medium"/>
                </a:rPr>
                <a:t>Learn data types such as numbers &amp; strings</a:t>
              </a:r>
              <a:endParaRPr sz="1020">
                <a:solidFill>
                  <a:schemeClr val="lt1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endParaRPr>
            </a:p>
          </p:txBody>
        </p:sp>
        <p:pic>
          <p:nvPicPr>
            <p:cNvPr id="101" name="Google Shape;101;p1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411250" y="2640938"/>
              <a:ext cx="205800" cy="205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2" name="Google Shape;102;p12"/>
            <p:cNvSpPr txBox="1"/>
            <p:nvPr/>
          </p:nvSpPr>
          <p:spPr>
            <a:xfrm>
              <a:off x="4682250" y="2557550"/>
              <a:ext cx="2868900" cy="37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20">
                  <a:solidFill>
                    <a:schemeClr val="lt1"/>
                  </a:solidFill>
                  <a:latin typeface="Plus Jakarta Sans Medium"/>
                  <a:ea typeface="Plus Jakarta Sans Medium"/>
                  <a:cs typeface="Plus Jakarta Sans Medium"/>
                  <a:sym typeface="Plus Jakarta Sans Medium"/>
                </a:rPr>
                <a:t>Learn how to show data </a:t>
              </a:r>
              <a:endParaRPr sz="1020">
                <a:solidFill>
                  <a:schemeClr val="lt1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endParaRPr>
            </a:p>
          </p:txBody>
        </p:sp>
        <p:pic>
          <p:nvPicPr>
            <p:cNvPr id="103" name="Google Shape;103;p1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411250" y="2982975"/>
              <a:ext cx="205800" cy="205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4" name="Google Shape;104;p12"/>
            <p:cNvSpPr txBox="1"/>
            <p:nvPr/>
          </p:nvSpPr>
          <p:spPr>
            <a:xfrm>
              <a:off x="4682250" y="2899575"/>
              <a:ext cx="2633100" cy="37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20">
                  <a:solidFill>
                    <a:schemeClr val="lt1"/>
                  </a:solidFill>
                  <a:latin typeface="Plus Jakarta Sans Medium"/>
                  <a:ea typeface="Plus Jakarta Sans Medium"/>
                  <a:cs typeface="Plus Jakarta Sans Medium"/>
                  <a:sym typeface="Plus Jakarta Sans Medium"/>
                </a:rPr>
                <a:t>Create BMI calculator</a:t>
              </a:r>
              <a:endParaRPr sz="1020">
                <a:solidFill>
                  <a:schemeClr val="lt1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endParaRPr>
            </a:p>
          </p:txBody>
        </p:sp>
        <p:pic>
          <p:nvPicPr>
            <p:cNvPr id="105" name="Google Shape;105;p1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411250" y="2298925"/>
              <a:ext cx="205800" cy="205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6" name="Google Shape;106;p12"/>
            <p:cNvSpPr txBox="1"/>
            <p:nvPr/>
          </p:nvSpPr>
          <p:spPr>
            <a:xfrm>
              <a:off x="4682250" y="2215525"/>
              <a:ext cx="3085200" cy="37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20">
                  <a:solidFill>
                    <a:schemeClr val="lt1"/>
                  </a:solidFill>
                  <a:latin typeface="Plus Jakarta Sans Medium"/>
                  <a:ea typeface="Plus Jakarta Sans Medium"/>
                  <a:cs typeface="Plus Jakarta Sans Medium"/>
                  <a:sym typeface="Plus Jakarta Sans Medium"/>
                </a:rPr>
                <a:t>Understand how to store data in variables</a:t>
              </a:r>
              <a:endParaRPr sz="1020">
                <a:solidFill>
                  <a:schemeClr val="lt1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endParaRPr>
            </a:p>
          </p:txBody>
        </p:sp>
      </p:grpSp>
      <p:sp>
        <p:nvSpPr>
          <p:cNvPr id="107" name="Google Shape;107;p12"/>
          <p:cNvSpPr txBox="1"/>
          <p:nvPr/>
        </p:nvSpPr>
        <p:spPr>
          <a:xfrm>
            <a:off x="1844500" y="1368563"/>
            <a:ext cx="2272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8FAFF"/>
                </a:solidFill>
                <a:latin typeface="Caveat Medium"/>
                <a:ea typeface="Caveat Medium"/>
                <a:cs typeface="Caveat Medium"/>
                <a:sym typeface="Caveat Medium"/>
              </a:rPr>
              <a:t>You also have done done done this!</a:t>
            </a:r>
            <a:endParaRPr>
              <a:solidFill>
                <a:srgbClr val="F8FAFF"/>
              </a:solidFill>
              <a:latin typeface="Caveat Medium"/>
              <a:ea typeface="Caveat Medium"/>
              <a:cs typeface="Caveat Medium"/>
              <a:sym typeface="Caveat Medium"/>
            </a:endParaRPr>
          </a:p>
        </p:txBody>
      </p:sp>
      <p:sp>
        <p:nvSpPr>
          <p:cNvPr id="108" name="Google Shape;108;p12"/>
          <p:cNvSpPr txBox="1"/>
          <p:nvPr/>
        </p:nvSpPr>
        <p:spPr>
          <a:xfrm>
            <a:off x="2481750" y="745050"/>
            <a:ext cx="4180500" cy="5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20">
                <a:solidFill>
                  <a:srgbClr val="FFFFFF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Your 6-Day Success Plan</a:t>
            </a:r>
            <a:endParaRPr b="1" sz="2420">
              <a:solidFill>
                <a:srgbClr val="FFFFFF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57"/>
          <p:cNvSpPr txBox="1"/>
          <p:nvPr>
            <p:ph type="title"/>
          </p:nvPr>
        </p:nvSpPr>
        <p:spPr>
          <a:xfrm>
            <a:off x="793325" y="945175"/>
            <a:ext cx="4076700" cy="40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Congratulations!</a:t>
            </a:r>
            <a:endParaRPr/>
          </a:p>
        </p:txBody>
      </p:sp>
      <p:sp>
        <p:nvSpPr>
          <p:cNvPr id="539" name="Google Shape;539;p57"/>
          <p:cNvSpPr txBox="1"/>
          <p:nvPr>
            <p:ph idx="2" type="title"/>
          </p:nvPr>
        </p:nvSpPr>
        <p:spPr>
          <a:xfrm>
            <a:off x="793325" y="1548200"/>
            <a:ext cx="3845700" cy="21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You have created a random quote generator application!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Share it  in our Discord channel </a:t>
            </a:r>
            <a:r>
              <a:rPr lang="en-GB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here</a:t>
            </a:r>
            <a:r>
              <a:rPr lang="en-GB"/>
              <a:t>.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More specifically under the Share Your Achievements section &gt; #i-built-this channel.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40" name="Google Shape;540;p57"/>
          <p:cNvPicPr preferRelativeResize="0"/>
          <p:nvPr/>
        </p:nvPicPr>
        <p:blipFill rotWithShape="1">
          <a:blip r:embed="rId4">
            <a:alphaModFix/>
          </a:blip>
          <a:srcRect b="35403" l="0" r="0" t="31539"/>
          <a:stretch/>
        </p:blipFill>
        <p:spPr>
          <a:xfrm>
            <a:off x="653025" y="-2225"/>
            <a:ext cx="2865974" cy="94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1" name="Google Shape;541;p57"/>
          <p:cNvPicPr preferRelativeResize="0"/>
          <p:nvPr/>
        </p:nvPicPr>
        <p:blipFill rotWithShape="1">
          <a:blip r:embed="rId4">
            <a:alphaModFix/>
          </a:blip>
          <a:srcRect b="0" l="0" r="0" t="31539"/>
          <a:stretch/>
        </p:blipFill>
        <p:spPr>
          <a:xfrm>
            <a:off x="3519000" y="-2225"/>
            <a:ext cx="2865974" cy="1962048"/>
          </a:xfrm>
          <a:prstGeom prst="rect">
            <a:avLst/>
          </a:prstGeom>
          <a:noFill/>
          <a:ln>
            <a:noFill/>
          </a:ln>
        </p:spPr>
      </p:pic>
      <p:pic>
        <p:nvPicPr>
          <p:cNvPr id="542" name="Google Shape;542;p57"/>
          <p:cNvPicPr preferRelativeResize="0"/>
          <p:nvPr/>
        </p:nvPicPr>
        <p:blipFill rotWithShape="1">
          <a:blip r:embed="rId4">
            <a:alphaModFix/>
          </a:blip>
          <a:srcRect b="0" l="0" r="0" t="31539"/>
          <a:stretch/>
        </p:blipFill>
        <p:spPr>
          <a:xfrm>
            <a:off x="6278025" y="-2225"/>
            <a:ext cx="2865974" cy="196204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43" name="Google Shape;543;p57"/>
          <p:cNvGrpSpPr/>
          <p:nvPr/>
        </p:nvGrpSpPr>
        <p:grpSpPr>
          <a:xfrm>
            <a:off x="4870025" y="269825"/>
            <a:ext cx="3479501" cy="4873676"/>
            <a:chOff x="4870025" y="269825"/>
            <a:chExt cx="3479501" cy="4873676"/>
          </a:xfrm>
        </p:grpSpPr>
        <p:pic>
          <p:nvPicPr>
            <p:cNvPr id="544" name="Google Shape;544;p57"/>
            <p:cNvPicPr preferRelativeResize="0"/>
            <p:nvPr/>
          </p:nvPicPr>
          <p:blipFill rotWithShape="1">
            <a:blip r:embed="rId5">
              <a:alphaModFix/>
            </a:blip>
            <a:srcRect b="23710" l="22463" r="23067" t="0"/>
            <a:stretch/>
          </p:blipFill>
          <p:spPr>
            <a:xfrm>
              <a:off x="4870025" y="269825"/>
              <a:ext cx="3479501" cy="48736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5" name="Google Shape;545;p57"/>
            <p:cNvPicPr preferRelativeResize="0"/>
            <p:nvPr/>
          </p:nvPicPr>
          <p:blipFill rotWithShape="1">
            <a:blip r:embed="rId6">
              <a:alphaModFix/>
            </a:blip>
            <a:srcRect b="6846" l="9857" r="13130" t="0"/>
            <a:stretch/>
          </p:blipFill>
          <p:spPr>
            <a:xfrm>
              <a:off x="5305163" y="1093875"/>
              <a:ext cx="2609226" cy="385437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46" name="Google Shape;546;p57"/>
          <p:cNvPicPr preferRelativeResize="0"/>
          <p:nvPr/>
        </p:nvPicPr>
        <p:blipFill rotWithShape="1">
          <a:blip r:embed="rId7">
            <a:alphaModFix/>
          </a:blip>
          <a:srcRect b="24296" l="0" r="0" t="6027"/>
          <a:stretch/>
        </p:blipFill>
        <p:spPr>
          <a:xfrm>
            <a:off x="5299950" y="1085450"/>
            <a:ext cx="2653775" cy="400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5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390583" y="945176"/>
            <a:ext cx="2445417" cy="4190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58"/>
          <p:cNvSpPr txBox="1"/>
          <p:nvPr>
            <p:ph type="title"/>
          </p:nvPr>
        </p:nvSpPr>
        <p:spPr>
          <a:xfrm>
            <a:off x="793325" y="551900"/>
            <a:ext cx="4357200" cy="4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Good work. Now, g</a:t>
            </a:r>
            <a:r>
              <a:rPr lang="en-GB"/>
              <a:t>ain points!</a:t>
            </a:r>
            <a:endParaRPr/>
          </a:p>
        </p:txBody>
      </p:sp>
      <p:sp>
        <p:nvSpPr>
          <p:cNvPr id="553" name="Google Shape;553;p58"/>
          <p:cNvSpPr txBox="1"/>
          <p:nvPr>
            <p:ph idx="2" type="title"/>
          </p:nvPr>
        </p:nvSpPr>
        <p:spPr>
          <a:xfrm>
            <a:off x="793325" y="1548200"/>
            <a:ext cx="4076700" cy="276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Now that you have completed this module, you can gain points by doing this survey: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3"/>
              </a:rPr>
              <a:t>https://forms.gle/FJzRxgVw7fS2DMPY9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You can gain up to 16 points!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Currently, you can get a free Sigma T-shirt for 150 points.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There will be more freebies in the future ~</a:t>
            </a:r>
            <a:endParaRPr/>
          </a:p>
        </p:txBody>
      </p:sp>
      <p:pic>
        <p:nvPicPr>
          <p:cNvPr id="554" name="Google Shape;554;p58"/>
          <p:cNvPicPr preferRelativeResize="0"/>
          <p:nvPr/>
        </p:nvPicPr>
        <p:blipFill rotWithShape="1">
          <a:blip r:embed="rId4">
            <a:alphaModFix/>
          </a:blip>
          <a:srcRect b="0" l="13048" r="20204" t="0"/>
          <a:stretch/>
        </p:blipFill>
        <p:spPr>
          <a:xfrm>
            <a:off x="5150400" y="1150225"/>
            <a:ext cx="3420900" cy="3420900"/>
          </a:xfrm>
          <a:prstGeom prst="roundRect">
            <a:avLst>
              <a:gd fmla="val 6033" name="adj"/>
            </a:avLst>
          </a:prstGeom>
          <a:noFill/>
          <a:ln>
            <a:noFill/>
          </a:ln>
        </p:spPr>
      </p:pic>
      <p:sp>
        <p:nvSpPr>
          <p:cNvPr id="555" name="Google Shape;555;p58"/>
          <p:cNvSpPr txBox="1"/>
          <p:nvPr/>
        </p:nvSpPr>
        <p:spPr>
          <a:xfrm>
            <a:off x="5019525" y="4690025"/>
            <a:ext cx="29325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Not real. Picture is for illustration purposes.</a:t>
            </a:r>
            <a:endParaRPr sz="1000">
              <a:solidFill>
                <a:srgbClr val="FFFFFF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59"/>
          <p:cNvSpPr txBox="1"/>
          <p:nvPr>
            <p:ph idx="4294967295" type="title"/>
          </p:nvPr>
        </p:nvSpPr>
        <p:spPr>
          <a:xfrm>
            <a:off x="1169700" y="1855150"/>
            <a:ext cx="6804600" cy="108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Plus Jakarta Sans Medium"/>
                <a:ea typeface="Plus Jakarta Sans Medium"/>
                <a:cs typeface="Plus Jakarta Sans Medium"/>
                <a:sym typeface="Plus Jakarta Sans Medium"/>
              </a:rPr>
              <a:t>Full code here: </a:t>
            </a:r>
            <a:endParaRPr sz="1800">
              <a:latin typeface="Plus Jakarta Sans Medium"/>
              <a:ea typeface="Plus Jakarta Sans Medium"/>
              <a:cs typeface="Plus Jakarta Sans Medium"/>
              <a:sym typeface="Plus Jakarta Sa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Plus Jakarta Sans Medium"/>
              <a:ea typeface="Plus Jakarta Sans Medium"/>
              <a:cs typeface="Plus Jakarta Sans Medium"/>
              <a:sym typeface="Plus Jakarta Sa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u="sng">
                <a:solidFill>
                  <a:schemeClr val="hlink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  <a:hlinkClick r:id="rId3"/>
              </a:rPr>
              <a:t>https://replit.com/@sigmaschooltech/quote-generator</a:t>
            </a:r>
            <a:endParaRPr sz="1800">
              <a:latin typeface="Plus Jakarta Sans Medium"/>
              <a:ea typeface="Plus Jakarta Sans Medium"/>
              <a:cs typeface="Plus Jakarta Sans Medium"/>
              <a:sym typeface="Plus Jakarta Sa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Plus Jakarta Sans Medium"/>
              <a:ea typeface="Plus Jakarta Sans Medium"/>
              <a:cs typeface="Plus Jakarta Sans Medium"/>
              <a:sym typeface="Plus Jakarta Sa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Plus Jakarta Sans Medium"/>
              <a:ea typeface="Plus Jakarta Sans Medium"/>
              <a:cs typeface="Plus Jakarta Sans Medium"/>
              <a:sym typeface="Plus Jakarta Sa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Plus Jakarta Sans Medium"/>
              <a:ea typeface="Plus Jakarta Sans Medium"/>
              <a:cs typeface="Plus Jakarta Sans Medium"/>
              <a:sym typeface="Plus Jakarta Sa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Plus Jakarta Sans Medium"/>
              <a:ea typeface="Plus Jakarta Sans Medium"/>
              <a:cs typeface="Plus Jakarta Sans Medium"/>
              <a:sym typeface="Plus Jakarta Sa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Plus Jakarta Sans Medium"/>
              <a:ea typeface="Plus Jakarta Sans Medium"/>
              <a:cs typeface="Plus Jakarta Sans Medium"/>
              <a:sym typeface="Plus Jakarta Sans Medium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5" name="Google Shape;565;p60"/>
          <p:cNvPicPr preferRelativeResize="0"/>
          <p:nvPr/>
        </p:nvPicPr>
        <p:blipFill rotWithShape="1">
          <a:blip r:embed="rId3">
            <a:alphaModFix/>
          </a:blip>
          <a:srcRect b="35403" l="0" r="0" t="31539"/>
          <a:stretch/>
        </p:blipFill>
        <p:spPr>
          <a:xfrm>
            <a:off x="653025" y="-2225"/>
            <a:ext cx="2865974" cy="94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60"/>
          <p:cNvPicPr preferRelativeResize="0"/>
          <p:nvPr/>
        </p:nvPicPr>
        <p:blipFill rotWithShape="1">
          <a:blip r:embed="rId3">
            <a:alphaModFix/>
          </a:blip>
          <a:srcRect b="35403" l="0" r="0" t="31539"/>
          <a:stretch/>
        </p:blipFill>
        <p:spPr>
          <a:xfrm>
            <a:off x="3519000" y="-2225"/>
            <a:ext cx="2865974" cy="94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7" name="Google Shape;567;p60"/>
          <p:cNvPicPr preferRelativeResize="0"/>
          <p:nvPr/>
        </p:nvPicPr>
        <p:blipFill rotWithShape="1">
          <a:blip r:embed="rId3">
            <a:alphaModFix/>
          </a:blip>
          <a:srcRect b="34326" l="0" r="0" t="31541"/>
          <a:stretch/>
        </p:blipFill>
        <p:spPr>
          <a:xfrm>
            <a:off x="6278025" y="-2225"/>
            <a:ext cx="2865974" cy="978202"/>
          </a:xfrm>
          <a:prstGeom prst="rect">
            <a:avLst/>
          </a:prstGeom>
          <a:noFill/>
          <a:ln>
            <a:noFill/>
          </a:ln>
        </p:spPr>
      </p:pic>
      <p:sp>
        <p:nvSpPr>
          <p:cNvPr id="568" name="Google Shape;568;p60"/>
          <p:cNvSpPr txBox="1"/>
          <p:nvPr/>
        </p:nvSpPr>
        <p:spPr>
          <a:xfrm>
            <a:off x="1455900" y="1718500"/>
            <a:ext cx="6232200" cy="10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000">
                <a:solidFill>
                  <a:srgbClr val="FFFFFF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Day 5 completed!</a:t>
            </a:r>
            <a:endParaRPr b="1" sz="4000">
              <a:solidFill>
                <a:srgbClr val="FFFFFF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sp>
        <p:nvSpPr>
          <p:cNvPr id="569" name="Google Shape;569;p60"/>
          <p:cNvSpPr/>
          <p:nvPr/>
        </p:nvSpPr>
        <p:spPr>
          <a:xfrm>
            <a:off x="1093800" y="3242325"/>
            <a:ext cx="6956400" cy="1061100"/>
          </a:xfrm>
          <a:prstGeom prst="roundRect">
            <a:avLst>
              <a:gd fmla="val 50000" name="adj"/>
            </a:avLst>
          </a:prstGeom>
          <a:solidFill>
            <a:srgbClr val="ADADAD"/>
          </a:solidFill>
          <a:ln cap="flat" cmpd="sng" w="9525">
            <a:solidFill>
              <a:srgbClr val="30303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0" name="Google Shape;570;p60"/>
          <p:cNvSpPr/>
          <p:nvPr/>
        </p:nvSpPr>
        <p:spPr>
          <a:xfrm rot="-5400000">
            <a:off x="3504225" y="845025"/>
            <a:ext cx="1035000" cy="58557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93C4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13"/>
          <p:cNvGrpSpPr/>
          <p:nvPr/>
        </p:nvGrpSpPr>
        <p:grpSpPr>
          <a:xfrm>
            <a:off x="1510200" y="1729675"/>
            <a:ext cx="6519600" cy="1937400"/>
            <a:chOff x="1490550" y="1611675"/>
            <a:chExt cx="6519600" cy="1937400"/>
          </a:xfrm>
        </p:grpSpPr>
        <p:sp>
          <p:nvSpPr>
            <p:cNvPr id="114" name="Google Shape;114;p13"/>
            <p:cNvSpPr/>
            <p:nvPr/>
          </p:nvSpPr>
          <p:spPr>
            <a:xfrm>
              <a:off x="1490550" y="1611675"/>
              <a:ext cx="6519600" cy="1937400"/>
            </a:xfrm>
            <a:prstGeom prst="roundRect">
              <a:avLst>
                <a:gd fmla="val 6911" name="adj"/>
              </a:avLst>
            </a:prstGeom>
            <a:solidFill>
              <a:srgbClr val="3876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3"/>
            <p:cNvSpPr txBox="1"/>
            <p:nvPr/>
          </p:nvSpPr>
          <p:spPr>
            <a:xfrm>
              <a:off x="1698975" y="2215525"/>
              <a:ext cx="2515800" cy="829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rm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420">
                  <a:solidFill>
                    <a:schemeClr val="lt1"/>
                  </a:solidFill>
                  <a:latin typeface="Plus Jakarta Sans ExtraBold"/>
                  <a:ea typeface="Plus Jakarta Sans ExtraBold"/>
                  <a:cs typeface="Plus Jakarta Sans ExtraBold"/>
                  <a:sym typeface="Plus Jakarta Sans ExtraBold"/>
                </a:rPr>
                <a:t>Better BMI</a:t>
              </a:r>
              <a:endParaRPr sz="2420">
                <a:solidFill>
                  <a:schemeClr val="lt1"/>
                </a:solidFill>
                <a:latin typeface="Plus Jakarta Sans ExtraBold"/>
                <a:ea typeface="Plus Jakarta Sans ExtraBold"/>
                <a:cs typeface="Plus Jakarta Sans ExtraBold"/>
                <a:sym typeface="Plus Jakarta Sans ExtraBold"/>
              </a:endParaRPr>
            </a:p>
          </p:txBody>
        </p:sp>
        <p:sp>
          <p:nvSpPr>
            <p:cNvPr id="116" name="Google Shape;116;p13"/>
            <p:cNvSpPr txBox="1"/>
            <p:nvPr/>
          </p:nvSpPr>
          <p:spPr>
            <a:xfrm>
              <a:off x="1698975" y="1983050"/>
              <a:ext cx="1038900" cy="27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920">
                  <a:solidFill>
                    <a:schemeClr val="lt1"/>
                  </a:solidFill>
                  <a:latin typeface="Plus Jakarta Sans"/>
                  <a:ea typeface="Plus Jakarta Sans"/>
                  <a:cs typeface="Plus Jakarta Sans"/>
                  <a:sym typeface="Plus Jakarta Sans"/>
                </a:rPr>
                <a:t>Day 4 (1h):</a:t>
              </a:r>
              <a:endParaRPr b="1" sz="92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endParaRPr>
            </a:p>
          </p:txBody>
        </p:sp>
        <p:pic>
          <p:nvPicPr>
            <p:cNvPr id="117" name="Google Shape;117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398150" y="2140425"/>
              <a:ext cx="205800" cy="205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8" name="Google Shape;118;p13"/>
            <p:cNvSpPr txBox="1"/>
            <p:nvPr/>
          </p:nvSpPr>
          <p:spPr>
            <a:xfrm>
              <a:off x="4669150" y="2057025"/>
              <a:ext cx="2904000" cy="37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20">
                  <a:solidFill>
                    <a:schemeClr val="lt1"/>
                  </a:solidFill>
                  <a:latin typeface="Plus Jakarta Sans Medium"/>
                  <a:ea typeface="Plus Jakarta Sans Medium"/>
                  <a:cs typeface="Plus Jakarta Sans Medium"/>
                  <a:sym typeface="Plus Jakarta Sans Medium"/>
                </a:rPr>
                <a:t>Learn to get user inputs</a:t>
              </a:r>
              <a:endParaRPr sz="1020">
                <a:solidFill>
                  <a:schemeClr val="lt1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endParaRPr>
            </a:p>
          </p:txBody>
        </p:sp>
        <p:pic>
          <p:nvPicPr>
            <p:cNvPr id="119" name="Google Shape;119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398150" y="2814513"/>
              <a:ext cx="205800" cy="205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0" name="Google Shape;120;p13"/>
            <p:cNvSpPr txBox="1"/>
            <p:nvPr/>
          </p:nvSpPr>
          <p:spPr>
            <a:xfrm>
              <a:off x="4669150" y="2731125"/>
              <a:ext cx="2868900" cy="37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20">
                  <a:solidFill>
                    <a:schemeClr val="lt1"/>
                  </a:solidFill>
                  <a:latin typeface="Plus Jakarta Sans Medium"/>
                  <a:ea typeface="Plus Jakarta Sans Medium"/>
                  <a:cs typeface="Plus Jakarta Sans Medium"/>
                  <a:sym typeface="Plus Jakarta Sans Medium"/>
                </a:rPr>
                <a:t>Create better BMI calculator</a:t>
              </a:r>
              <a:endParaRPr sz="1020">
                <a:solidFill>
                  <a:schemeClr val="lt1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endParaRPr>
            </a:p>
          </p:txBody>
        </p:sp>
        <p:pic>
          <p:nvPicPr>
            <p:cNvPr id="121" name="Google Shape;121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398150" y="2472500"/>
              <a:ext cx="205800" cy="205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2" name="Google Shape;122;p13"/>
            <p:cNvSpPr txBox="1"/>
            <p:nvPr/>
          </p:nvSpPr>
          <p:spPr>
            <a:xfrm>
              <a:off x="4669150" y="2389100"/>
              <a:ext cx="3085200" cy="37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20">
                  <a:solidFill>
                    <a:schemeClr val="lt1"/>
                  </a:solidFill>
                  <a:latin typeface="Plus Jakarta Sans Medium"/>
                  <a:ea typeface="Plus Jakarta Sans Medium"/>
                  <a:cs typeface="Plus Jakarta Sans Medium"/>
                  <a:sym typeface="Plus Jakarta Sans Medium"/>
                </a:rPr>
                <a:t>Understand how to make website interactive</a:t>
              </a:r>
              <a:endParaRPr sz="1020">
                <a:solidFill>
                  <a:schemeClr val="lt1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endParaRPr>
            </a:p>
          </p:txBody>
        </p:sp>
      </p:grpSp>
      <p:sp>
        <p:nvSpPr>
          <p:cNvPr id="123" name="Google Shape;123;p13"/>
          <p:cNvSpPr txBox="1"/>
          <p:nvPr/>
        </p:nvSpPr>
        <p:spPr>
          <a:xfrm>
            <a:off x="1844500" y="1368575"/>
            <a:ext cx="3736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8FAFF"/>
                </a:solidFill>
                <a:latin typeface="Caveat Medium"/>
                <a:ea typeface="Caveat Medium"/>
                <a:cs typeface="Caveat Medium"/>
                <a:sym typeface="Caveat Medium"/>
              </a:rPr>
              <a:t>You also have done done done done this!</a:t>
            </a:r>
            <a:endParaRPr>
              <a:solidFill>
                <a:srgbClr val="F8FAFF"/>
              </a:solidFill>
              <a:latin typeface="Caveat Medium"/>
              <a:ea typeface="Caveat Medium"/>
              <a:cs typeface="Caveat Medium"/>
              <a:sym typeface="Caveat Medium"/>
            </a:endParaRPr>
          </a:p>
        </p:txBody>
      </p:sp>
      <p:sp>
        <p:nvSpPr>
          <p:cNvPr id="124" name="Google Shape;124;p13"/>
          <p:cNvSpPr txBox="1"/>
          <p:nvPr/>
        </p:nvSpPr>
        <p:spPr>
          <a:xfrm>
            <a:off x="2481750" y="745050"/>
            <a:ext cx="4180500" cy="5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20">
                <a:solidFill>
                  <a:srgbClr val="FFFFFF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Your 6-Day Success Plan</a:t>
            </a:r>
            <a:endParaRPr b="1" sz="2420">
              <a:solidFill>
                <a:srgbClr val="FFFFFF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" name="Google Shape;129;p14"/>
          <p:cNvGrpSpPr/>
          <p:nvPr/>
        </p:nvGrpSpPr>
        <p:grpSpPr>
          <a:xfrm>
            <a:off x="1510200" y="1729675"/>
            <a:ext cx="6519600" cy="1937400"/>
            <a:chOff x="1490550" y="1611675"/>
            <a:chExt cx="6519600" cy="1937400"/>
          </a:xfrm>
        </p:grpSpPr>
        <p:sp>
          <p:nvSpPr>
            <p:cNvPr id="130" name="Google Shape;130;p14"/>
            <p:cNvSpPr/>
            <p:nvPr/>
          </p:nvSpPr>
          <p:spPr>
            <a:xfrm>
              <a:off x="1490550" y="1611675"/>
              <a:ext cx="6519600" cy="1937400"/>
            </a:xfrm>
            <a:prstGeom prst="roundRect">
              <a:avLst>
                <a:gd fmla="val 6911" name="adj"/>
              </a:avLst>
            </a:prstGeom>
            <a:solidFill>
              <a:srgbClr val="F4D766"/>
            </a:solidFill>
            <a:ln cap="flat" cmpd="sng" w="9525">
              <a:solidFill>
                <a:srgbClr val="F4D7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4"/>
            <p:cNvSpPr txBox="1"/>
            <p:nvPr/>
          </p:nvSpPr>
          <p:spPr>
            <a:xfrm>
              <a:off x="1698975" y="2215525"/>
              <a:ext cx="2515800" cy="829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rmAutofit lnSpcReduction="20000"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420">
                  <a:solidFill>
                    <a:schemeClr val="lt1"/>
                  </a:solidFill>
                  <a:latin typeface="Plus Jakarta Sans ExtraBold"/>
                  <a:ea typeface="Plus Jakarta Sans ExtraBold"/>
                  <a:cs typeface="Plus Jakarta Sans ExtraBold"/>
                  <a:sym typeface="Plus Jakarta Sans ExtraBold"/>
                </a:rPr>
                <a:t>Random Quote Generator</a:t>
              </a:r>
              <a:endParaRPr sz="2420">
                <a:solidFill>
                  <a:schemeClr val="lt1"/>
                </a:solidFill>
                <a:latin typeface="Plus Jakarta Sans ExtraBold"/>
                <a:ea typeface="Plus Jakarta Sans ExtraBold"/>
                <a:cs typeface="Plus Jakarta Sans ExtraBold"/>
                <a:sym typeface="Plus Jakarta Sans ExtraBold"/>
              </a:endParaRPr>
            </a:p>
          </p:txBody>
        </p:sp>
        <p:sp>
          <p:nvSpPr>
            <p:cNvPr id="132" name="Google Shape;132;p14"/>
            <p:cNvSpPr txBox="1"/>
            <p:nvPr/>
          </p:nvSpPr>
          <p:spPr>
            <a:xfrm>
              <a:off x="1698975" y="1983050"/>
              <a:ext cx="1038900" cy="27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920">
                  <a:solidFill>
                    <a:schemeClr val="lt1"/>
                  </a:solidFill>
                  <a:latin typeface="Plus Jakarta Sans"/>
                  <a:ea typeface="Plus Jakarta Sans"/>
                  <a:cs typeface="Plus Jakarta Sans"/>
                  <a:sym typeface="Plus Jakarta Sans"/>
                </a:rPr>
                <a:t>Day 5 (1h):</a:t>
              </a:r>
              <a:endParaRPr b="1" sz="92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endParaRPr>
            </a:p>
          </p:txBody>
        </p:sp>
        <p:pic>
          <p:nvPicPr>
            <p:cNvPr id="133" name="Google Shape;133;p1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398150" y="2140425"/>
              <a:ext cx="205800" cy="205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4" name="Google Shape;134;p14"/>
            <p:cNvSpPr txBox="1"/>
            <p:nvPr/>
          </p:nvSpPr>
          <p:spPr>
            <a:xfrm>
              <a:off x="4669150" y="2057025"/>
              <a:ext cx="2904000" cy="37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20">
                  <a:solidFill>
                    <a:schemeClr val="lt1"/>
                  </a:solidFill>
                  <a:latin typeface="Plus Jakarta Sans Medium"/>
                  <a:ea typeface="Plus Jakarta Sans Medium"/>
                  <a:cs typeface="Plus Jakarta Sans Medium"/>
                  <a:sym typeface="Plus Jakarta Sans Medium"/>
                </a:rPr>
                <a:t>Learn how to create a list of quotes</a:t>
              </a:r>
              <a:endParaRPr sz="1020">
                <a:solidFill>
                  <a:schemeClr val="lt1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endParaRPr>
            </a:p>
          </p:txBody>
        </p:sp>
        <p:pic>
          <p:nvPicPr>
            <p:cNvPr id="135" name="Google Shape;135;p1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398150" y="2814513"/>
              <a:ext cx="205800" cy="205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6" name="Google Shape;136;p14"/>
            <p:cNvSpPr txBox="1"/>
            <p:nvPr/>
          </p:nvSpPr>
          <p:spPr>
            <a:xfrm>
              <a:off x="4669150" y="2731125"/>
              <a:ext cx="2868900" cy="37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20">
                  <a:solidFill>
                    <a:schemeClr val="lt1"/>
                  </a:solidFill>
                  <a:latin typeface="Plus Jakarta Sans Medium"/>
                  <a:ea typeface="Plus Jakarta Sans Medium"/>
                  <a:cs typeface="Plus Jakarta Sans Medium"/>
                  <a:sym typeface="Plus Jakarta Sans Medium"/>
                </a:rPr>
                <a:t>Create random quote generator</a:t>
              </a:r>
              <a:endParaRPr sz="1020">
                <a:solidFill>
                  <a:schemeClr val="lt1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endParaRPr>
            </a:p>
          </p:txBody>
        </p:sp>
        <p:pic>
          <p:nvPicPr>
            <p:cNvPr id="137" name="Google Shape;137;p1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398150" y="2472500"/>
              <a:ext cx="205800" cy="205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8" name="Google Shape;138;p14"/>
            <p:cNvSpPr txBox="1"/>
            <p:nvPr/>
          </p:nvSpPr>
          <p:spPr>
            <a:xfrm>
              <a:off x="4669150" y="2389100"/>
              <a:ext cx="3085200" cy="37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20">
                  <a:solidFill>
                    <a:schemeClr val="lt1"/>
                  </a:solidFill>
                  <a:latin typeface="Plus Jakarta Sans Medium"/>
                  <a:ea typeface="Plus Jakarta Sans Medium"/>
                  <a:cs typeface="Plus Jakarta Sans Medium"/>
                  <a:sym typeface="Plus Jakarta Sans Medium"/>
                </a:rPr>
                <a:t>Show the quotes randomly</a:t>
              </a:r>
              <a:endParaRPr sz="1020">
                <a:solidFill>
                  <a:schemeClr val="lt1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endParaRPr>
            </a:p>
          </p:txBody>
        </p:sp>
      </p:grpSp>
      <p:sp>
        <p:nvSpPr>
          <p:cNvPr id="139" name="Google Shape;139;p14"/>
          <p:cNvSpPr txBox="1"/>
          <p:nvPr/>
        </p:nvSpPr>
        <p:spPr>
          <a:xfrm>
            <a:off x="2481750" y="745050"/>
            <a:ext cx="4180500" cy="5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20">
                <a:solidFill>
                  <a:srgbClr val="FFFFFF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Your 6-Day Success Plan</a:t>
            </a:r>
            <a:endParaRPr b="1" sz="2420">
              <a:solidFill>
                <a:srgbClr val="FFFFFF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pic>
        <p:nvPicPr>
          <p:cNvPr id="140" name="Google Shape;140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87900" y="1472850"/>
            <a:ext cx="295925" cy="295925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14"/>
          <p:cNvSpPr txBox="1"/>
          <p:nvPr/>
        </p:nvSpPr>
        <p:spPr>
          <a:xfrm>
            <a:off x="1844500" y="1368563"/>
            <a:ext cx="2272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8FAFF"/>
                </a:solidFill>
                <a:latin typeface="Caveat Medium"/>
                <a:ea typeface="Caveat Medium"/>
                <a:cs typeface="Caveat Medium"/>
                <a:sym typeface="Caveat Medium"/>
              </a:rPr>
              <a:t>We are currently here</a:t>
            </a:r>
            <a:endParaRPr>
              <a:solidFill>
                <a:srgbClr val="F8FAFF"/>
              </a:solidFill>
              <a:latin typeface="Caveat Medium"/>
              <a:ea typeface="Caveat Medium"/>
              <a:cs typeface="Caveat Medium"/>
              <a:sym typeface="Caveat Medium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6" name="Google Shape;146;p15"/>
          <p:cNvGrpSpPr/>
          <p:nvPr/>
        </p:nvGrpSpPr>
        <p:grpSpPr>
          <a:xfrm>
            <a:off x="1510200" y="1729675"/>
            <a:ext cx="6519600" cy="1937400"/>
            <a:chOff x="1490550" y="1611675"/>
            <a:chExt cx="6519600" cy="1937400"/>
          </a:xfrm>
        </p:grpSpPr>
        <p:sp>
          <p:nvSpPr>
            <p:cNvPr id="147" name="Google Shape;147;p15"/>
            <p:cNvSpPr/>
            <p:nvPr/>
          </p:nvSpPr>
          <p:spPr>
            <a:xfrm>
              <a:off x="1490550" y="1611675"/>
              <a:ext cx="6519600" cy="1937400"/>
            </a:xfrm>
            <a:prstGeom prst="roundRect">
              <a:avLst>
                <a:gd fmla="val 6911" name="adj"/>
              </a:avLst>
            </a:prstGeom>
            <a:solidFill>
              <a:srgbClr val="F4D766"/>
            </a:solidFill>
            <a:ln cap="flat" cmpd="sng" w="9525">
              <a:solidFill>
                <a:srgbClr val="F4D7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5"/>
            <p:cNvSpPr txBox="1"/>
            <p:nvPr/>
          </p:nvSpPr>
          <p:spPr>
            <a:xfrm>
              <a:off x="1698975" y="2215525"/>
              <a:ext cx="2515800" cy="829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rm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420">
                  <a:solidFill>
                    <a:schemeClr val="lt1"/>
                  </a:solidFill>
                  <a:latin typeface="Plus Jakarta Sans ExtraBold"/>
                  <a:ea typeface="Plus Jakarta Sans ExtraBold"/>
                  <a:cs typeface="Plus Jakarta Sans ExtraBold"/>
                  <a:sym typeface="Plus Jakarta Sans ExtraBold"/>
                </a:rPr>
                <a:t>Quiz App</a:t>
              </a:r>
              <a:endParaRPr sz="2420">
                <a:solidFill>
                  <a:schemeClr val="lt1"/>
                </a:solidFill>
                <a:latin typeface="Plus Jakarta Sans ExtraBold"/>
                <a:ea typeface="Plus Jakarta Sans ExtraBold"/>
                <a:cs typeface="Plus Jakarta Sans ExtraBold"/>
                <a:sym typeface="Plus Jakarta Sans ExtraBold"/>
              </a:endParaRPr>
            </a:p>
          </p:txBody>
        </p:sp>
        <p:sp>
          <p:nvSpPr>
            <p:cNvPr id="149" name="Google Shape;149;p15"/>
            <p:cNvSpPr txBox="1"/>
            <p:nvPr/>
          </p:nvSpPr>
          <p:spPr>
            <a:xfrm>
              <a:off x="1698975" y="1983050"/>
              <a:ext cx="1038900" cy="27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920">
                  <a:solidFill>
                    <a:schemeClr val="lt1"/>
                  </a:solidFill>
                  <a:latin typeface="Plus Jakarta Sans"/>
                  <a:ea typeface="Plus Jakarta Sans"/>
                  <a:cs typeface="Plus Jakarta Sans"/>
                  <a:sym typeface="Plus Jakarta Sans"/>
                </a:rPr>
                <a:t>Day 6 (1h):</a:t>
              </a:r>
              <a:endParaRPr b="1" sz="92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endParaRPr>
            </a:p>
          </p:txBody>
        </p:sp>
        <p:pic>
          <p:nvPicPr>
            <p:cNvPr id="150" name="Google Shape;150;p1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398150" y="2140425"/>
              <a:ext cx="205800" cy="205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1" name="Google Shape;151;p15"/>
            <p:cNvSpPr txBox="1"/>
            <p:nvPr/>
          </p:nvSpPr>
          <p:spPr>
            <a:xfrm>
              <a:off x="4669150" y="2057025"/>
              <a:ext cx="2904000" cy="37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20">
                  <a:solidFill>
                    <a:schemeClr val="lt1"/>
                  </a:solidFill>
                  <a:latin typeface="Plus Jakarta Sans Medium"/>
                  <a:ea typeface="Plus Jakarta Sans Medium"/>
                  <a:cs typeface="Plus Jakarta Sans Medium"/>
                  <a:sym typeface="Plus Jakarta Sans Medium"/>
                </a:rPr>
                <a:t>Learn how to know if answer is correct</a:t>
              </a:r>
              <a:endParaRPr sz="1020">
                <a:solidFill>
                  <a:schemeClr val="lt1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endParaRPr>
            </a:p>
          </p:txBody>
        </p:sp>
        <p:pic>
          <p:nvPicPr>
            <p:cNvPr id="152" name="Google Shape;152;p1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398150" y="2814513"/>
              <a:ext cx="205800" cy="205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3" name="Google Shape;153;p15"/>
            <p:cNvSpPr txBox="1"/>
            <p:nvPr/>
          </p:nvSpPr>
          <p:spPr>
            <a:xfrm>
              <a:off x="4669150" y="2731125"/>
              <a:ext cx="2868900" cy="37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20">
                  <a:solidFill>
                    <a:schemeClr val="lt1"/>
                  </a:solidFill>
                  <a:latin typeface="Plus Jakarta Sans Medium"/>
                  <a:ea typeface="Plus Jakarta Sans Medium"/>
                  <a:cs typeface="Plus Jakarta Sans Medium"/>
                  <a:sym typeface="Plus Jakarta Sans Medium"/>
                </a:rPr>
                <a:t>Create quiz app</a:t>
              </a:r>
              <a:endParaRPr sz="1020">
                <a:solidFill>
                  <a:schemeClr val="lt1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endParaRPr>
            </a:p>
          </p:txBody>
        </p:sp>
        <p:pic>
          <p:nvPicPr>
            <p:cNvPr id="154" name="Google Shape;154;p1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398150" y="2472500"/>
              <a:ext cx="205800" cy="205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5" name="Google Shape;155;p15"/>
            <p:cNvSpPr txBox="1"/>
            <p:nvPr/>
          </p:nvSpPr>
          <p:spPr>
            <a:xfrm>
              <a:off x="4669150" y="2389100"/>
              <a:ext cx="3085200" cy="37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20">
                  <a:solidFill>
                    <a:schemeClr val="lt1"/>
                  </a:solidFill>
                  <a:latin typeface="Plus Jakarta Sans Medium"/>
                  <a:ea typeface="Plus Jakarta Sans Medium"/>
                  <a:cs typeface="Plus Jakarta Sans Medium"/>
                  <a:sym typeface="Plus Jakarta Sans Medium"/>
                </a:rPr>
                <a:t>Show if the user got it right or not</a:t>
              </a:r>
              <a:endParaRPr sz="1020">
                <a:solidFill>
                  <a:schemeClr val="lt1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endParaRPr>
            </a:p>
          </p:txBody>
        </p:sp>
      </p:grpSp>
      <p:sp>
        <p:nvSpPr>
          <p:cNvPr id="156" name="Google Shape;156;p15"/>
          <p:cNvSpPr txBox="1"/>
          <p:nvPr/>
        </p:nvSpPr>
        <p:spPr>
          <a:xfrm>
            <a:off x="2481750" y="745050"/>
            <a:ext cx="4180500" cy="5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20">
                <a:solidFill>
                  <a:srgbClr val="FFFFFF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Your 6-Day Success Plan</a:t>
            </a:r>
            <a:endParaRPr b="1" sz="2420">
              <a:solidFill>
                <a:srgbClr val="FFFFFF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6"/>
          <p:cNvSpPr txBox="1"/>
          <p:nvPr>
            <p:ph type="title"/>
          </p:nvPr>
        </p:nvSpPr>
        <p:spPr>
          <a:xfrm>
            <a:off x="793325" y="945175"/>
            <a:ext cx="4076700" cy="40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you are building</a:t>
            </a:r>
            <a:endParaRPr/>
          </a:p>
        </p:txBody>
      </p:sp>
      <p:sp>
        <p:nvSpPr>
          <p:cNvPr id="162" name="Google Shape;162;p16"/>
          <p:cNvSpPr txBox="1"/>
          <p:nvPr>
            <p:ph idx="2" type="title"/>
          </p:nvPr>
        </p:nvSpPr>
        <p:spPr>
          <a:xfrm>
            <a:off x="793325" y="1548200"/>
            <a:ext cx="3845700" cy="255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 random quote generator that where you click on the button, and it shows quotes from </a:t>
            </a:r>
            <a:r>
              <a:rPr lang="en-GB"/>
              <a:t>famous</a:t>
            </a:r>
            <a:r>
              <a:rPr lang="en-GB"/>
              <a:t> people!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What you are learning: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- Learn how to create a list of quotes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- Show the quotes randomly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Demo project </a:t>
            </a:r>
            <a:r>
              <a:rPr lang="en-GB" u="sng">
                <a:solidFill>
                  <a:schemeClr val="hlink"/>
                </a:solidFill>
                <a:hlinkClick r:id="rId3"/>
              </a:rPr>
              <a:t>here</a:t>
            </a:r>
            <a:r>
              <a:rPr lang="en-GB"/>
              <a:t>.</a:t>
            </a:r>
            <a:endParaRPr/>
          </a:p>
        </p:txBody>
      </p:sp>
      <p:pic>
        <p:nvPicPr>
          <p:cNvPr id="163" name="Google Shape;163;p16" title="Screenshot 2023-03-13 at 12.43.42 PM.mov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16925" y="358750"/>
            <a:ext cx="3476550" cy="453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gma Theme v1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